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 id="269" r:id="rId40"/>
    <p:sldId id="270"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ague Spartan" charset="1" panose="00000800000000000000"/>
      <p:regular r:id="rId10"/>
    </p:embeddedFont>
    <p:embeddedFont>
      <p:font typeface="Montserrat" charset="1" panose="00000500000000000000"/>
      <p:regular r:id="rId11"/>
    </p:embeddedFont>
    <p:embeddedFont>
      <p:font typeface="Montserrat Bold" charset="1" panose="00000600000000000000"/>
      <p:regular r:id="rId12"/>
    </p:embeddedFont>
    <p:embeddedFont>
      <p:font typeface="Montserrat Italics" charset="1" panose="00000500000000000000"/>
      <p:regular r:id="rId13"/>
    </p:embeddedFont>
    <p:embeddedFont>
      <p:font typeface="Montserrat Bold Italics" charset="1" panose="00000600000000000000"/>
      <p:regular r:id="rId14"/>
    </p:embeddedFont>
    <p:embeddedFont>
      <p:font typeface="Fira Sans Bold" charset="1" panose="020B0803050000020004"/>
      <p:regular r:id="rId15"/>
    </p:embeddedFont>
    <p:embeddedFont>
      <p:font typeface="Fira Sans Bold Bold" charset="1" panose="020B0903050000020004"/>
      <p:regular r:id="rId16"/>
    </p:embeddedFont>
    <p:embeddedFont>
      <p:font typeface="Fira Sans Bold Italics" charset="1" panose="020B0803050000020004"/>
      <p:regular r:id="rId17"/>
    </p:embeddedFont>
    <p:embeddedFont>
      <p:font typeface="Fira Sans Bold Bold Italics" charset="1" panose="020B0903050000020004"/>
      <p:regular r:id="rId18"/>
    </p:embeddedFont>
    <p:embeddedFont>
      <p:font typeface="Fira Sans Light" charset="1" panose="020B0403050000020004"/>
      <p:regular r:id="rId19"/>
    </p:embeddedFont>
    <p:embeddedFont>
      <p:font typeface="Fira Sans Light Bold" charset="1" panose="020B0503050000020004"/>
      <p:regular r:id="rId20"/>
    </p:embeddedFont>
    <p:embeddedFont>
      <p:font typeface="Fira Sans Light Italics" charset="1" panose="020B0403050000020004"/>
      <p:regular r:id="rId21"/>
    </p:embeddedFont>
    <p:embeddedFont>
      <p:font typeface="Fira Sans Light Bold Italics" charset="1" panose="020B0503050000020004"/>
      <p:regular r:id="rId22"/>
    </p:embeddedFont>
    <p:embeddedFont>
      <p:font typeface="Fira Sans Medium" charset="1" panose="020B0603050000020004"/>
      <p:regular r:id="rId23"/>
    </p:embeddedFont>
    <p:embeddedFont>
      <p:font typeface="Fira Sans Medium Bold" charset="1" panose="020B0603050000020004"/>
      <p:regular r:id="rId24"/>
    </p:embeddedFont>
    <p:embeddedFont>
      <p:font typeface="Fira Sans Medium Italics" charset="1" panose="020B0603050000020004"/>
      <p:regular r:id="rId25"/>
    </p:embeddedFont>
    <p:embeddedFont>
      <p:font typeface="Fira Sans Medium Bold Italics" charset="1" panose="020B0703050000020004"/>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40" Target="slides/slide14.xml" Type="http://schemas.openxmlformats.org/officeDocument/2006/relationships/slide"/><Relationship Id="rId41" Target="slides/slide15.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png>
</file>

<file path=ppt/media/image5.jpeg>
</file>

<file path=ppt/media/image6.png>
</file>

<file path=ppt/media/image7.png>
</file>

<file path=ppt/media/image8.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https://www.undp.org/" TargetMode="External" Type="http://schemas.openxmlformats.org/officeDocument/2006/relationships/hyperlink"/><Relationship Id="rId3" Target="https://www.cidaindia.com/" TargetMode="External" Type="http://schemas.openxmlformats.org/officeDocument/2006/relationships/hyperlink"/><Relationship Id="rId4" Target="https://www.idrc.ca/en" TargetMode="External" Type="http://schemas.openxmlformats.org/officeDocument/2006/relationships/hyperlink"/></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2749693"/>
            <a:ext cx="10886135" cy="1828800"/>
          </a:xfrm>
          <a:prstGeom prst="rect">
            <a:avLst/>
          </a:prstGeom>
        </p:spPr>
        <p:txBody>
          <a:bodyPr anchor="t" rtlCol="false" tIns="0" lIns="0" bIns="0" rIns="0">
            <a:spAutoFit/>
          </a:bodyPr>
          <a:lstStyle/>
          <a:p>
            <a:pPr>
              <a:lnSpc>
                <a:spcPts val="14399"/>
              </a:lnSpc>
            </a:pPr>
            <a:r>
              <a:rPr lang="en-US" sz="11999">
                <a:solidFill>
                  <a:srgbClr val="000000"/>
                </a:solidFill>
                <a:latin typeface="Fira Sans Bold"/>
              </a:rPr>
              <a:t>Team TechBark</a:t>
            </a:r>
          </a:p>
        </p:txBody>
      </p:sp>
      <p:sp>
        <p:nvSpPr>
          <p:cNvPr name="TextBox 3" id="3"/>
          <p:cNvSpPr txBox="true"/>
          <p:nvPr/>
        </p:nvSpPr>
        <p:spPr>
          <a:xfrm rot="0">
            <a:off x="5389907" y="5275391"/>
            <a:ext cx="2163721" cy="679450"/>
          </a:xfrm>
          <a:prstGeom prst="rect">
            <a:avLst/>
          </a:prstGeom>
        </p:spPr>
        <p:txBody>
          <a:bodyPr anchor="t" rtlCol="false" tIns="0" lIns="0" bIns="0" rIns="0">
            <a:spAutoFit/>
          </a:bodyPr>
          <a:lstStyle/>
          <a:p>
            <a:pPr>
              <a:lnSpc>
                <a:spcPts val="5599"/>
              </a:lnSpc>
            </a:pPr>
            <a:r>
              <a:rPr lang="en-US" sz="3999">
                <a:solidFill>
                  <a:srgbClr val="000000"/>
                </a:solidFill>
                <a:latin typeface="Fira Sans Light Bold"/>
              </a:rPr>
              <a:t>SHM-01</a:t>
            </a:r>
          </a:p>
        </p:txBody>
      </p:sp>
      <p:grpSp>
        <p:nvGrpSpPr>
          <p:cNvPr name="Group 4" id="4"/>
          <p:cNvGrpSpPr/>
          <p:nvPr/>
        </p:nvGrpSpPr>
        <p:grpSpPr>
          <a:xfrm rot="0">
            <a:off x="14328902" y="2317173"/>
            <a:ext cx="7321033" cy="6340049"/>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6" id="6"/>
          <p:cNvGrpSpPr/>
          <p:nvPr/>
        </p:nvGrpSpPr>
        <p:grpSpPr>
          <a:xfrm rot="0">
            <a:off x="12122944" y="7035126"/>
            <a:ext cx="4970154" cy="4304177"/>
            <a:chOff x="0" y="0"/>
            <a:chExt cx="3619627" cy="3134614"/>
          </a:xfrm>
        </p:grpSpPr>
        <p:sp>
          <p:nvSpPr>
            <p:cNvPr name="Freeform 7" id="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8" id="8"/>
          <p:cNvGrpSpPr/>
          <p:nvPr/>
        </p:nvGrpSpPr>
        <p:grpSpPr>
          <a:xfrm rot="0">
            <a:off x="12336342" y="5954842"/>
            <a:ext cx="2271679" cy="1967285"/>
            <a:chOff x="0" y="0"/>
            <a:chExt cx="3619627" cy="3134614"/>
          </a:xfrm>
        </p:grpSpPr>
        <p:sp>
          <p:nvSpPr>
            <p:cNvPr name="Freeform 9" id="9"/>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0" id="10"/>
          <p:cNvGrpSpPr/>
          <p:nvPr/>
        </p:nvGrpSpPr>
        <p:grpSpPr>
          <a:xfrm rot="0">
            <a:off x="13737770" y="373605"/>
            <a:ext cx="3799619" cy="3290488"/>
            <a:chOff x="0" y="0"/>
            <a:chExt cx="3619627" cy="3134614"/>
          </a:xfrm>
        </p:grpSpPr>
        <p:sp>
          <p:nvSpPr>
            <p:cNvPr name="Freeform 11" id="11"/>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2" id="12"/>
          <p:cNvGrpSpPr/>
          <p:nvPr/>
        </p:nvGrpSpPr>
        <p:grpSpPr>
          <a:xfrm rot="0">
            <a:off x="3453432" y="1591366"/>
            <a:ext cx="6036671" cy="725807"/>
            <a:chOff x="0" y="0"/>
            <a:chExt cx="8048895" cy="967742"/>
          </a:xfrm>
        </p:grpSpPr>
        <p:sp>
          <p:nvSpPr>
            <p:cNvPr name="TextBox 13" id="13"/>
            <p:cNvSpPr txBox="true"/>
            <p:nvPr/>
          </p:nvSpPr>
          <p:spPr>
            <a:xfrm rot="0">
              <a:off x="1401723" y="-104775"/>
              <a:ext cx="6647173" cy="1072517"/>
            </a:xfrm>
            <a:prstGeom prst="rect">
              <a:avLst/>
            </a:prstGeom>
          </p:spPr>
          <p:txBody>
            <a:bodyPr anchor="t" rtlCol="false" tIns="0" lIns="0" bIns="0" rIns="0">
              <a:spAutoFit/>
            </a:bodyPr>
            <a:lstStyle/>
            <a:p>
              <a:pPr>
                <a:lnSpc>
                  <a:spcPts val="6719"/>
                </a:lnSpc>
                <a:spcBef>
                  <a:spcPct val="0"/>
                </a:spcBef>
              </a:pPr>
              <a:r>
                <a:rPr lang="en-US" sz="4799">
                  <a:solidFill>
                    <a:srgbClr val="000000"/>
                  </a:solidFill>
                  <a:latin typeface="Fira Sans Medium"/>
                </a:rPr>
                <a:t>Sun Hacks - 2022</a:t>
              </a:r>
            </a:p>
          </p:txBody>
        </p:sp>
        <p:pic>
          <p:nvPicPr>
            <p:cNvPr name="Picture 14" id="1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46536"/>
              <a:ext cx="1012777" cy="874671"/>
            </a:xfrm>
            <a:prstGeom prst="rect">
              <a:avLst/>
            </a:prstGeom>
          </p:spPr>
        </p:pic>
      </p:grpSp>
      <p:grpSp>
        <p:nvGrpSpPr>
          <p:cNvPr name="Group 15" id="15"/>
          <p:cNvGrpSpPr/>
          <p:nvPr/>
        </p:nvGrpSpPr>
        <p:grpSpPr>
          <a:xfrm rot="0">
            <a:off x="1028700" y="6770014"/>
            <a:ext cx="4151182" cy="1489075"/>
            <a:chOff x="0" y="0"/>
            <a:chExt cx="5534910" cy="1985433"/>
          </a:xfrm>
        </p:grpSpPr>
        <p:sp>
          <p:nvSpPr>
            <p:cNvPr name="TextBox 16" id="16"/>
            <p:cNvSpPr txBox="true"/>
            <p:nvPr/>
          </p:nvSpPr>
          <p:spPr>
            <a:xfrm rot="0">
              <a:off x="0" y="-76200"/>
              <a:ext cx="5534910" cy="783167"/>
            </a:xfrm>
            <a:prstGeom prst="rect">
              <a:avLst/>
            </a:prstGeom>
          </p:spPr>
          <p:txBody>
            <a:bodyPr anchor="t" rtlCol="false" tIns="0" lIns="0" bIns="0" rIns="0">
              <a:spAutoFit/>
            </a:bodyPr>
            <a:lstStyle/>
            <a:p>
              <a:pPr algn="ctr">
                <a:lnSpc>
                  <a:spcPts val="4900"/>
                </a:lnSpc>
              </a:pPr>
              <a:r>
                <a:rPr lang="en-US" sz="3500">
                  <a:solidFill>
                    <a:srgbClr val="000000"/>
                  </a:solidFill>
                  <a:latin typeface="Fira Sans Light"/>
                </a:rPr>
                <a:t>Nachiket Shilwant</a:t>
              </a:r>
            </a:p>
          </p:txBody>
        </p:sp>
        <p:sp>
          <p:nvSpPr>
            <p:cNvPr name="TextBox 17" id="17"/>
            <p:cNvSpPr txBox="true"/>
            <p:nvPr/>
          </p:nvSpPr>
          <p:spPr>
            <a:xfrm rot="0">
              <a:off x="0" y="1202267"/>
              <a:ext cx="5534910" cy="783167"/>
            </a:xfrm>
            <a:prstGeom prst="rect">
              <a:avLst/>
            </a:prstGeom>
          </p:spPr>
          <p:txBody>
            <a:bodyPr anchor="t" rtlCol="false" tIns="0" lIns="0" bIns="0" rIns="0">
              <a:spAutoFit/>
            </a:bodyPr>
            <a:lstStyle/>
            <a:p>
              <a:pPr algn="ctr">
                <a:lnSpc>
                  <a:spcPts val="4900"/>
                </a:lnSpc>
              </a:pPr>
              <a:r>
                <a:rPr lang="en-US" sz="3500">
                  <a:solidFill>
                    <a:srgbClr val="000000"/>
                  </a:solidFill>
                  <a:latin typeface="Fira Sans Light"/>
                </a:rPr>
                <a:t>Dhammadip Kamble</a:t>
              </a:r>
            </a:p>
          </p:txBody>
        </p:sp>
      </p:grpSp>
      <p:grpSp>
        <p:nvGrpSpPr>
          <p:cNvPr name="Group 18" id="18"/>
          <p:cNvGrpSpPr/>
          <p:nvPr/>
        </p:nvGrpSpPr>
        <p:grpSpPr>
          <a:xfrm rot="0">
            <a:off x="7678801" y="6770014"/>
            <a:ext cx="4151182" cy="1489075"/>
            <a:chOff x="0" y="0"/>
            <a:chExt cx="5534910" cy="1985433"/>
          </a:xfrm>
        </p:grpSpPr>
        <p:sp>
          <p:nvSpPr>
            <p:cNvPr name="TextBox 19" id="19"/>
            <p:cNvSpPr txBox="true"/>
            <p:nvPr/>
          </p:nvSpPr>
          <p:spPr>
            <a:xfrm rot="0">
              <a:off x="0" y="-76200"/>
              <a:ext cx="5534910" cy="783167"/>
            </a:xfrm>
            <a:prstGeom prst="rect">
              <a:avLst/>
            </a:prstGeom>
          </p:spPr>
          <p:txBody>
            <a:bodyPr anchor="t" rtlCol="false" tIns="0" lIns="0" bIns="0" rIns="0">
              <a:spAutoFit/>
            </a:bodyPr>
            <a:lstStyle/>
            <a:p>
              <a:pPr algn="ctr">
                <a:lnSpc>
                  <a:spcPts val="4900"/>
                </a:lnSpc>
              </a:pPr>
              <a:r>
                <a:rPr lang="en-US" sz="3500">
                  <a:solidFill>
                    <a:srgbClr val="000000"/>
                  </a:solidFill>
                  <a:latin typeface="Fira Sans Light"/>
                </a:rPr>
                <a:t>Kartikey Sakare</a:t>
              </a:r>
            </a:p>
          </p:txBody>
        </p:sp>
        <p:sp>
          <p:nvSpPr>
            <p:cNvPr name="TextBox 20" id="20"/>
            <p:cNvSpPr txBox="true"/>
            <p:nvPr/>
          </p:nvSpPr>
          <p:spPr>
            <a:xfrm rot="0">
              <a:off x="0" y="1202267"/>
              <a:ext cx="5534910" cy="783167"/>
            </a:xfrm>
            <a:prstGeom prst="rect">
              <a:avLst/>
            </a:prstGeom>
          </p:spPr>
          <p:txBody>
            <a:bodyPr anchor="t" rtlCol="false" tIns="0" lIns="0" bIns="0" rIns="0">
              <a:spAutoFit/>
            </a:bodyPr>
            <a:lstStyle/>
            <a:p>
              <a:pPr algn="ctr">
                <a:lnSpc>
                  <a:spcPts val="4900"/>
                </a:lnSpc>
              </a:pPr>
              <a:r>
                <a:rPr lang="en-US" sz="3500">
                  <a:solidFill>
                    <a:srgbClr val="000000"/>
                  </a:solidFill>
                  <a:latin typeface="Fira Sans Light"/>
                </a:rPr>
                <a:t>Pranav Umak</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9627612" y="-4150923"/>
            <a:ext cx="10737109" cy="6806110"/>
            <a:chOff x="0" y="0"/>
            <a:chExt cx="8474859" cy="5372100"/>
          </a:xfrm>
        </p:grpSpPr>
        <p:sp>
          <p:nvSpPr>
            <p:cNvPr name="Freeform 3" id="3"/>
            <p:cNvSpPr/>
            <p:nvPr/>
          </p:nvSpPr>
          <p:spPr>
            <a:xfrm>
              <a:off x="0" y="0"/>
              <a:ext cx="8474859" cy="5372100"/>
            </a:xfrm>
            <a:custGeom>
              <a:avLst/>
              <a:gdLst/>
              <a:ahLst/>
              <a:cxnLst/>
              <a:rect r="r" b="b" t="t" l="l"/>
              <a:pathLst>
                <a:path h="5372100" w="8474859">
                  <a:moveTo>
                    <a:pt x="6924189" y="0"/>
                  </a:moveTo>
                  <a:lnTo>
                    <a:pt x="1550670" y="0"/>
                  </a:lnTo>
                  <a:lnTo>
                    <a:pt x="0" y="2686050"/>
                  </a:lnTo>
                  <a:lnTo>
                    <a:pt x="1550670" y="5372100"/>
                  </a:lnTo>
                  <a:lnTo>
                    <a:pt x="6924189" y="5372100"/>
                  </a:lnTo>
                  <a:lnTo>
                    <a:pt x="8474859" y="2686050"/>
                  </a:lnTo>
                  <a:lnTo>
                    <a:pt x="6924189" y="0"/>
                  </a:lnTo>
                  <a:close/>
                </a:path>
              </a:pathLst>
            </a:custGeom>
            <a:solidFill>
              <a:srgbClr val="004651"/>
            </a:solidFill>
          </p:spPr>
        </p:sp>
      </p:grpSp>
      <p:grpSp>
        <p:nvGrpSpPr>
          <p:cNvPr name="Group 4" id="4"/>
          <p:cNvGrpSpPr/>
          <p:nvPr/>
        </p:nvGrpSpPr>
        <p:grpSpPr>
          <a:xfrm rot="0">
            <a:off x="9552082" y="-747868"/>
            <a:ext cx="2923317" cy="2531866"/>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grpSp>
        <p:nvGrpSpPr>
          <p:cNvPr name="Group 6" id="6"/>
          <p:cNvGrpSpPr/>
          <p:nvPr/>
        </p:nvGrpSpPr>
        <p:grpSpPr>
          <a:xfrm rot="-5400000">
            <a:off x="171723" y="-1058565"/>
            <a:ext cx="3538732" cy="3792752"/>
            <a:chOff x="0" y="0"/>
            <a:chExt cx="4718310" cy="5057002"/>
          </a:xfrm>
        </p:grpSpPr>
        <p:grpSp>
          <p:nvGrpSpPr>
            <p:cNvPr name="Group 7" id="7"/>
            <p:cNvGrpSpPr/>
            <p:nvPr/>
          </p:nvGrpSpPr>
          <p:grpSpPr>
            <a:xfrm rot="-10800000">
              <a:off x="0" y="0"/>
              <a:ext cx="4640411" cy="4018617"/>
              <a:chOff x="0" y="0"/>
              <a:chExt cx="3619627" cy="3134614"/>
            </a:xfrm>
          </p:grpSpPr>
          <p:sp>
            <p:nvSpPr>
              <p:cNvPr name="Freeform 8" id="8"/>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9" id="9"/>
            <p:cNvGrpSpPr/>
            <p:nvPr/>
          </p:nvGrpSpPr>
          <p:grpSpPr>
            <a:xfrm rot="-10800000">
              <a:off x="2320205" y="2980233"/>
              <a:ext cx="2398105" cy="2076770"/>
              <a:chOff x="0" y="0"/>
              <a:chExt cx="3619627" cy="3134614"/>
            </a:xfrm>
          </p:grpSpPr>
          <p:sp>
            <p:nvSpPr>
              <p:cNvPr name="Freeform 10" id="10"/>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pic>
        <p:nvPicPr>
          <p:cNvPr name="Picture 11" id="11"/>
          <p:cNvPicPr>
            <a:picLocks noChangeAspect="true"/>
          </p:cNvPicPr>
          <p:nvPr/>
        </p:nvPicPr>
        <p:blipFill>
          <a:blip r:embed="rId2"/>
          <a:srcRect l="0" t="0" r="0" b="0"/>
          <a:stretch>
            <a:fillRect/>
          </a:stretch>
        </p:blipFill>
        <p:spPr>
          <a:xfrm flipH="false" flipV="false" rot="0">
            <a:off x="1028700" y="5143500"/>
            <a:ext cx="7315200" cy="4114800"/>
          </a:xfrm>
          <a:prstGeom prst="rect">
            <a:avLst/>
          </a:prstGeom>
        </p:spPr>
      </p:pic>
      <p:pic>
        <p:nvPicPr>
          <p:cNvPr name="Picture 12" id="12"/>
          <p:cNvPicPr>
            <a:picLocks noChangeAspect="true"/>
          </p:cNvPicPr>
          <p:nvPr/>
        </p:nvPicPr>
        <p:blipFill>
          <a:blip r:embed="rId3"/>
          <a:srcRect l="0" t="0" r="0" b="0"/>
          <a:stretch>
            <a:fillRect/>
          </a:stretch>
        </p:blipFill>
        <p:spPr>
          <a:xfrm flipH="false" flipV="false" rot="0">
            <a:off x="9730589" y="5023400"/>
            <a:ext cx="7528711" cy="4234900"/>
          </a:xfrm>
          <a:prstGeom prst="rect">
            <a:avLst/>
          </a:prstGeom>
        </p:spPr>
      </p:pic>
      <p:sp>
        <p:nvSpPr>
          <p:cNvPr name="TextBox 13" id="13"/>
          <p:cNvSpPr txBox="true"/>
          <p:nvPr/>
        </p:nvSpPr>
        <p:spPr>
          <a:xfrm rot="0">
            <a:off x="10242756" y="139613"/>
            <a:ext cx="1692712" cy="1377949"/>
          </a:xfrm>
          <a:prstGeom prst="rect">
            <a:avLst/>
          </a:prstGeom>
        </p:spPr>
        <p:txBody>
          <a:bodyPr anchor="t" rtlCol="false" tIns="0" lIns="0" bIns="0" rIns="0">
            <a:spAutoFit/>
          </a:bodyPr>
          <a:lstStyle/>
          <a:p>
            <a:pPr algn="ctr">
              <a:lnSpc>
                <a:spcPts val="11200"/>
              </a:lnSpc>
            </a:pPr>
            <a:r>
              <a:rPr lang="en-US" sz="8000">
                <a:solidFill>
                  <a:srgbClr val="000000"/>
                </a:solidFill>
                <a:latin typeface="League Spartan"/>
              </a:rPr>
              <a:t>04 </a:t>
            </a:r>
          </a:p>
        </p:txBody>
      </p:sp>
      <p:sp>
        <p:nvSpPr>
          <p:cNvPr name="TextBox 14" id="14"/>
          <p:cNvSpPr txBox="true"/>
          <p:nvPr/>
        </p:nvSpPr>
        <p:spPr>
          <a:xfrm rot="0">
            <a:off x="12475399" y="479337"/>
            <a:ext cx="5582988" cy="1038225"/>
          </a:xfrm>
          <a:prstGeom prst="rect">
            <a:avLst/>
          </a:prstGeom>
        </p:spPr>
        <p:txBody>
          <a:bodyPr anchor="t" rtlCol="false" tIns="0" lIns="0" bIns="0" rIns="0">
            <a:spAutoFit/>
          </a:bodyPr>
          <a:lstStyle/>
          <a:p>
            <a:pPr algn="ctr">
              <a:lnSpc>
                <a:spcPts val="8400"/>
              </a:lnSpc>
            </a:pPr>
            <a:r>
              <a:rPr lang="en-US" sz="6000">
                <a:solidFill>
                  <a:srgbClr val="A4E473"/>
                </a:solidFill>
                <a:latin typeface="Fira Sans Medium"/>
              </a:rPr>
              <a:t>Implementation</a:t>
            </a:r>
          </a:p>
        </p:txBody>
      </p:sp>
      <p:sp>
        <p:nvSpPr>
          <p:cNvPr name="TextBox 15" id="15"/>
          <p:cNvSpPr txBox="true"/>
          <p:nvPr/>
        </p:nvSpPr>
        <p:spPr>
          <a:xfrm rot="0">
            <a:off x="2128838" y="3969285"/>
            <a:ext cx="14030325"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Montserrat"/>
              </a:rPr>
              <a:t>The implimentation of project will be shown through screen presentation</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10800000">
            <a:off x="-1904445" y="-3912616"/>
            <a:ext cx="12056656" cy="5862279"/>
            <a:chOff x="0" y="0"/>
            <a:chExt cx="11048529" cy="5372100"/>
          </a:xfrm>
        </p:grpSpPr>
        <p:sp>
          <p:nvSpPr>
            <p:cNvPr name="Freeform 3" id="3"/>
            <p:cNvSpPr/>
            <p:nvPr/>
          </p:nvSpPr>
          <p:spPr>
            <a:xfrm>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4" id="4"/>
          <p:cNvGrpSpPr/>
          <p:nvPr/>
        </p:nvGrpSpPr>
        <p:grpSpPr>
          <a:xfrm rot="0">
            <a:off x="8883253" y="-1099036"/>
            <a:ext cx="2537916" cy="2198072"/>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6" id="6"/>
          <p:cNvSpPr txBox="true"/>
          <p:nvPr/>
        </p:nvSpPr>
        <p:spPr>
          <a:xfrm rot="0">
            <a:off x="770706" y="423863"/>
            <a:ext cx="1535230" cy="1209675"/>
          </a:xfrm>
          <a:prstGeom prst="rect">
            <a:avLst/>
          </a:prstGeom>
        </p:spPr>
        <p:txBody>
          <a:bodyPr anchor="t" rtlCol="false" tIns="0" lIns="0" bIns="0" rIns="0">
            <a:spAutoFit/>
          </a:bodyPr>
          <a:lstStyle/>
          <a:p>
            <a:pPr>
              <a:lnSpc>
                <a:spcPts val="9597"/>
              </a:lnSpc>
            </a:pPr>
            <a:r>
              <a:rPr lang="en-US" sz="7998">
                <a:solidFill>
                  <a:srgbClr val="00A181"/>
                </a:solidFill>
                <a:latin typeface="League Spartan Bold"/>
              </a:rPr>
              <a:t>05</a:t>
            </a:r>
          </a:p>
        </p:txBody>
      </p:sp>
      <p:sp>
        <p:nvSpPr>
          <p:cNvPr name="TextBox 7" id="7"/>
          <p:cNvSpPr txBox="true"/>
          <p:nvPr/>
        </p:nvSpPr>
        <p:spPr>
          <a:xfrm rot="0">
            <a:off x="2893662" y="300038"/>
            <a:ext cx="5401866" cy="1038225"/>
          </a:xfrm>
          <a:prstGeom prst="rect">
            <a:avLst/>
          </a:prstGeom>
        </p:spPr>
        <p:txBody>
          <a:bodyPr anchor="t" rtlCol="false" tIns="0" lIns="0" bIns="0" rIns="0">
            <a:spAutoFit/>
          </a:bodyPr>
          <a:lstStyle/>
          <a:p>
            <a:pPr algn="ctr">
              <a:lnSpc>
                <a:spcPts val="8400"/>
              </a:lnSpc>
            </a:pPr>
            <a:r>
              <a:rPr lang="en-US" sz="6000">
                <a:solidFill>
                  <a:srgbClr val="000000"/>
                </a:solidFill>
                <a:latin typeface="Fira Sans Medium"/>
              </a:rPr>
              <a:t>Business Model</a:t>
            </a:r>
          </a:p>
        </p:txBody>
      </p:sp>
      <p:sp>
        <p:nvSpPr>
          <p:cNvPr name="TextBox 8" id="8"/>
          <p:cNvSpPr txBox="true"/>
          <p:nvPr/>
        </p:nvSpPr>
        <p:spPr>
          <a:xfrm rot="0">
            <a:off x="1776741" y="2767362"/>
            <a:ext cx="14734517" cy="5772150"/>
          </a:xfrm>
          <a:prstGeom prst="rect">
            <a:avLst/>
          </a:prstGeom>
        </p:spPr>
        <p:txBody>
          <a:bodyPr anchor="t" rtlCol="false" tIns="0" lIns="0" bIns="0" rIns="0">
            <a:spAutoFit/>
          </a:bodyPr>
          <a:lstStyle/>
          <a:p>
            <a:pPr algn="just" marL="647700" indent="-323850" lvl="1">
              <a:lnSpc>
                <a:spcPts val="6600"/>
              </a:lnSpc>
              <a:buFont typeface="Arial"/>
              <a:buChar char="•"/>
            </a:pPr>
            <a:r>
              <a:rPr lang="en-US" sz="3000" spc="48">
                <a:solidFill>
                  <a:srgbClr val="F4F4F4"/>
                </a:solidFill>
                <a:latin typeface="Montserrat"/>
              </a:rPr>
              <a:t>A lot of toxic world-life cultures exist in some workplaces, which negatively impacts many employees and ultimately results in the demise of the business.</a:t>
            </a:r>
          </a:p>
          <a:p>
            <a:pPr algn="just" marL="647700" indent="-323850" lvl="1">
              <a:lnSpc>
                <a:spcPts val="6600"/>
              </a:lnSpc>
              <a:buFont typeface="Arial"/>
              <a:buChar char="•"/>
            </a:pPr>
            <a:r>
              <a:rPr lang="en-US" sz="3000" spc="48">
                <a:solidFill>
                  <a:srgbClr val="F4F4F4"/>
                </a:solidFill>
                <a:latin typeface="Montserrat"/>
              </a:rPr>
              <a:t>Companies may therefore determine their employees' Happiness Indexes and assist them in preventing an issue from arising.</a:t>
            </a:r>
          </a:p>
          <a:p>
            <a:pPr algn="just" marL="647700" indent="-323850" lvl="1">
              <a:lnSpc>
                <a:spcPts val="6600"/>
              </a:lnSpc>
              <a:buFont typeface="Arial"/>
              <a:buChar char="•"/>
            </a:pPr>
            <a:r>
              <a:rPr lang="en-US" sz="3000" spc="48">
                <a:solidFill>
                  <a:srgbClr val="F4F4F4"/>
                </a:solidFill>
                <a:latin typeface="Montserrat"/>
              </a:rPr>
              <a:t>As one of our USPs is Gamification Survey, we can offer this in market after implementing it fully.</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9627612" y="-4150923"/>
            <a:ext cx="10737109" cy="6806110"/>
            <a:chOff x="0" y="0"/>
            <a:chExt cx="8474859" cy="5372100"/>
          </a:xfrm>
        </p:grpSpPr>
        <p:sp>
          <p:nvSpPr>
            <p:cNvPr name="Freeform 3" id="3"/>
            <p:cNvSpPr/>
            <p:nvPr/>
          </p:nvSpPr>
          <p:spPr>
            <a:xfrm>
              <a:off x="0" y="0"/>
              <a:ext cx="8474859" cy="5372100"/>
            </a:xfrm>
            <a:custGeom>
              <a:avLst/>
              <a:gdLst/>
              <a:ahLst/>
              <a:cxnLst/>
              <a:rect r="r" b="b" t="t" l="l"/>
              <a:pathLst>
                <a:path h="5372100" w="8474859">
                  <a:moveTo>
                    <a:pt x="6924189" y="0"/>
                  </a:moveTo>
                  <a:lnTo>
                    <a:pt x="1550670" y="0"/>
                  </a:lnTo>
                  <a:lnTo>
                    <a:pt x="0" y="2686050"/>
                  </a:lnTo>
                  <a:lnTo>
                    <a:pt x="1550670" y="5372100"/>
                  </a:lnTo>
                  <a:lnTo>
                    <a:pt x="6924189" y="5372100"/>
                  </a:lnTo>
                  <a:lnTo>
                    <a:pt x="8474859" y="2686050"/>
                  </a:lnTo>
                  <a:lnTo>
                    <a:pt x="6924189" y="0"/>
                  </a:lnTo>
                  <a:close/>
                </a:path>
              </a:pathLst>
            </a:custGeom>
            <a:solidFill>
              <a:srgbClr val="004651"/>
            </a:solidFill>
          </p:spPr>
        </p:sp>
      </p:grpSp>
      <p:grpSp>
        <p:nvGrpSpPr>
          <p:cNvPr name="Group 4" id="4"/>
          <p:cNvGrpSpPr/>
          <p:nvPr/>
        </p:nvGrpSpPr>
        <p:grpSpPr>
          <a:xfrm rot="0">
            <a:off x="9552082" y="-747868"/>
            <a:ext cx="2923317" cy="2531866"/>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6" id="6"/>
          <p:cNvSpPr txBox="true"/>
          <p:nvPr/>
        </p:nvSpPr>
        <p:spPr>
          <a:xfrm rot="0">
            <a:off x="10369796" y="139613"/>
            <a:ext cx="1438632" cy="1377949"/>
          </a:xfrm>
          <a:prstGeom prst="rect">
            <a:avLst/>
          </a:prstGeom>
        </p:spPr>
        <p:txBody>
          <a:bodyPr anchor="t" rtlCol="false" tIns="0" lIns="0" bIns="0" rIns="0">
            <a:spAutoFit/>
          </a:bodyPr>
          <a:lstStyle/>
          <a:p>
            <a:pPr algn="ctr">
              <a:lnSpc>
                <a:spcPts val="11200"/>
              </a:lnSpc>
            </a:pPr>
            <a:r>
              <a:rPr lang="en-US" sz="8000">
                <a:solidFill>
                  <a:srgbClr val="000000"/>
                </a:solidFill>
                <a:latin typeface="League Spartan"/>
              </a:rPr>
              <a:t>06</a:t>
            </a:r>
          </a:p>
        </p:txBody>
      </p:sp>
      <p:sp>
        <p:nvSpPr>
          <p:cNvPr name="TextBox 7" id="7"/>
          <p:cNvSpPr txBox="true"/>
          <p:nvPr/>
        </p:nvSpPr>
        <p:spPr>
          <a:xfrm rot="0">
            <a:off x="12204673" y="745772"/>
            <a:ext cx="5582988" cy="1038225"/>
          </a:xfrm>
          <a:prstGeom prst="rect">
            <a:avLst/>
          </a:prstGeom>
        </p:spPr>
        <p:txBody>
          <a:bodyPr anchor="t" rtlCol="false" tIns="0" lIns="0" bIns="0" rIns="0">
            <a:spAutoFit/>
          </a:bodyPr>
          <a:lstStyle/>
          <a:p>
            <a:pPr algn="ctr">
              <a:lnSpc>
                <a:spcPts val="8400"/>
              </a:lnSpc>
            </a:pPr>
            <a:r>
              <a:rPr lang="en-US" sz="6000">
                <a:solidFill>
                  <a:srgbClr val="A4E473"/>
                </a:solidFill>
                <a:latin typeface="Fira Sans Medium"/>
              </a:rPr>
              <a:t>Social Impact</a:t>
            </a:r>
          </a:p>
        </p:txBody>
      </p:sp>
      <p:grpSp>
        <p:nvGrpSpPr>
          <p:cNvPr name="Group 8" id="8"/>
          <p:cNvGrpSpPr/>
          <p:nvPr/>
        </p:nvGrpSpPr>
        <p:grpSpPr>
          <a:xfrm rot="-10800000">
            <a:off x="-538559" y="7363206"/>
            <a:ext cx="3538732" cy="3792752"/>
            <a:chOff x="0" y="0"/>
            <a:chExt cx="4718310" cy="5057002"/>
          </a:xfrm>
        </p:grpSpPr>
        <p:grpSp>
          <p:nvGrpSpPr>
            <p:cNvPr name="Group 9" id="9"/>
            <p:cNvGrpSpPr/>
            <p:nvPr/>
          </p:nvGrpSpPr>
          <p:grpSpPr>
            <a:xfrm rot="-10800000">
              <a:off x="0" y="0"/>
              <a:ext cx="4640411" cy="4018617"/>
              <a:chOff x="0" y="0"/>
              <a:chExt cx="3619627" cy="3134614"/>
            </a:xfrm>
          </p:grpSpPr>
          <p:sp>
            <p:nvSpPr>
              <p:cNvPr name="Freeform 10" id="10"/>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10800000">
              <a:off x="2320205" y="2980233"/>
              <a:ext cx="2398105" cy="2076770"/>
              <a:chOff x="0" y="0"/>
              <a:chExt cx="3619627" cy="3134614"/>
            </a:xfrm>
          </p:grpSpPr>
          <p:sp>
            <p:nvSpPr>
              <p:cNvPr name="Freeform 12" id="12"/>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sp>
        <p:nvSpPr>
          <p:cNvPr name="TextBox 13" id="13"/>
          <p:cNvSpPr txBox="true"/>
          <p:nvPr/>
        </p:nvSpPr>
        <p:spPr>
          <a:xfrm rot="0">
            <a:off x="1328848" y="3581180"/>
            <a:ext cx="15630304" cy="3971925"/>
          </a:xfrm>
          <a:prstGeom prst="rect">
            <a:avLst/>
          </a:prstGeom>
        </p:spPr>
        <p:txBody>
          <a:bodyPr anchor="t" rtlCol="false" tIns="0" lIns="0" bIns="0" rIns="0">
            <a:spAutoFit/>
          </a:bodyPr>
          <a:lstStyle/>
          <a:p>
            <a:pPr algn="just" marL="647700" indent="-323850" lvl="1">
              <a:lnSpc>
                <a:spcPts val="4500"/>
              </a:lnSpc>
              <a:buFont typeface="Arial"/>
              <a:buChar char="•"/>
            </a:pPr>
            <a:r>
              <a:rPr lang="en-US" sz="3000" spc="48">
                <a:solidFill>
                  <a:srgbClr val="000000"/>
                </a:solidFill>
                <a:latin typeface="Montserrat"/>
              </a:rPr>
              <a:t>The Happiness Index is a tool to assess, understand, and enhance an individual's happiness, community well-being, social justice, economic equality, and environmental sustainability.</a:t>
            </a:r>
          </a:p>
          <a:p>
            <a:pPr algn="just" marL="647700" indent="-323850" lvl="1">
              <a:lnSpc>
                <a:spcPts val="4500"/>
              </a:lnSpc>
              <a:buFont typeface="Arial"/>
              <a:buChar char="•"/>
            </a:pPr>
            <a:r>
              <a:rPr lang="en-US" sz="3000" spc="48">
                <a:solidFill>
                  <a:srgbClr val="000000"/>
                </a:solidFill>
                <a:latin typeface="Montserrat"/>
              </a:rPr>
              <a:t>The Happiness Index can be used to measure: the impact of social injustice, climate injustice, income inequality, disengagement from the democratic process, loneliness, isolation, ill health, and other aspects of human suffering within a population or specific demographics of a people.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2009993" y="559781"/>
            <a:ext cx="3151914" cy="2729572"/>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85850" y="1038225"/>
            <a:ext cx="6910589" cy="1285875"/>
          </a:xfrm>
          <a:prstGeom prst="rect">
            <a:avLst/>
          </a:prstGeom>
        </p:spPr>
        <p:txBody>
          <a:bodyPr anchor="t" rtlCol="false" tIns="0" lIns="0" bIns="0" rIns="0">
            <a:spAutoFit/>
          </a:bodyPr>
          <a:lstStyle/>
          <a:p>
            <a:pPr>
              <a:lnSpc>
                <a:spcPts val="10199"/>
              </a:lnSpc>
              <a:spcBef>
                <a:spcPct val="0"/>
              </a:spcBef>
            </a:pPr>
            <a:r>
              <a:rPr lang="en-US" sz="8499" spc="-84">
                <a:solidFill>
                  <a:srgbClr val="F4F4F4"/>
                </a:solidFill>
                <a:latin typeface="Fira Sans Medium"/>
              </a:rPr>
              <a:t>Refrences</a:t>
            </a:r>
          </a:p>
        </p:txBody>
      </p:sp>
      <p:sp>
        <p:nvSpPr>
          <p:cNvPr name="TextBox 7" id="7"/>
          <p:cNvSpPr txBox="true"/>
          <p:nvPr/>
        </p:nvSpPr>
        <p:spPr>
          <a:xfrm rot="0">
            <a:off x="1028700" y="3549013"/>
            <a:ext cx="13230828" cy="4341494"/>
          </a:xfrm>
          <a:prstGeom prst="rect">
            <a:avLst/>
          </a:prstGeom>
        </p:spPr>
        <p:txBody>
          <a:bodyPr anchor="t" rtlCol="false" tIns="0" lIns="0" bIns="0" rIns="0">
            <a:spAutoFit/>
          </a:bodyPr>
          <a:lstStyle/>
          <a:p>
            <a:pPr algn="just" marL="755652" indent="-377826" lvl="1">
              <a:lnSpc>
                <a:spcPts val="7420"/>
              </a:lnSpc>
              <a:buFont typeface="Arial"/>
              <a:buChar char="•"/>
            </a:pPr>
            <a:r>
              <a:rPr lang="en-US" sz="3500">
                <a:solidFill>
                  <a:srgbClr val="F4F4F4"/>
                </a:solidFill>
                <a:latin typeface="Montserrat"/>
              </a:rPr>
              <a:t>Dataset: World's value Survey</a:t>
            </a:r>
          </a:p>
          <a:p>
            <a:pPr algn="just" marL="755652" indent="-377826" lvl="1">
              <a:lnSpc>
                <a:spcPts val="6860"/>
              </a:lnSpc>
              <a:buFont typeface="Arial"/>
              <a:buChar char="•"/>
            </a:pPr>
            <a:r>
              <a:rPr lang="en-US" sz="3500">
                <a:solidFill>
                  <a:srgbClr val="F4F4F4"/>
                </a:solidFill>
                <a:latin typeface="Montserrat"/>
              </a:rPr>
              <a:t>Survey reference: UNDP(</a:t>
            </a:r>
            <a:r>
              <a:rPr lang="en-US" sz="3500" u="sng">
                <a:solidFill>
                  <a:srgbClr val="F4F4F4"/>
                </a:solidFill>
                <a:latin typeface="Montserrat"/>
                <a:hlinkClick r:id="rId2" tooltip="https://www.undp.org/"/>
              </a:rPr>
              <a:t>United Nations Development Programme</a:t>
            </a:r>
            <a:r>
              <a:rPr lang="en-US" sz="3500">
                <a:solidFill>
                  <a:srgbClr val="F4F4F4"/>
                </a:solidFill>
                <a:latin typeface="Montserrat"/>
              </a:rPr>
              <a:t>), CIDA (</a:t>
            </a:r>
            <a:r>
              <a:rPr lang="en-US" sz="3500" u="sng">
                <a:solidFill>
                  <a:srgbClr val="F4F4F4"/>
                </a:solidFill>
                <a:latin typeface="Montserrat"/>
                <a:hlinkClick r:id="rId3" tooltip="https://www.cidaindia.com/"/>
              </a:rPr>
              <a:t>Consortium for Industry Development and Awareness</a:t>
            </a:r>
            <a:r>
              <a:rPr lang="en-US" sz="3500">
                <a:solidFill>
                  <a:srgbClr val="F4F4F4"/>
                </a:solidFill>
                <a:latin typeface="Montserrat"/>
              </a:rPr>
              <a:t> ), IDRC(</a:t>
            </a:r>
            <a:r>
              <a:rPr lang="en-US" sz="3500">
                <a:solidFill>
                  <a:srgbClr val="F4F4F4"/>
                </a:solidFill>
                <a:latin typeface="Montserrat"/>
                <a:hlinkClick r:id="rId4" tooltip="https://www.idrc.ca/en"/>
              </a:rPr>
              <a:t>International Development Research Centre</a:t>
            </a:r>
            <a:r>
              <a:rPr lang="en-US" sz="3500">
                <a:solidFill>
                  <a:srgbClr val="F4F4F4"/>
                </a:solidFill>
                <a:latin typeface="Montserrat"/>
              </a:rPr>
              <a:t>)</a:t>
            </a: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563094" y="6077994"/>
            <a:ext cx="6383425" cy="5528076"/>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671665" y="7004492"/>
            <a:ext cx="3034530" cy="2627917"/>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6" id="6"/>
          <p:cNvGrpSpPr/>
          <p:nvPr/>
        </p:nvGrpSpPr>
        <p:grpSpPr>
          <a:xfrm rot="0">
            <a:off x="3635386" y="8842032"/>
            <a:ext cx="2141618" cy="1854652"/>
            <a:chOff x="0" y="0"/>
            <a:chExt cx="3619627" cy="3134614"/>
          </a:xfrm>
        </p:grpSpPr>
        <p:sp>
          <p:nvSpPr>
            <p:cNvPr name="Freeform 7" id="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8" id="8"/>
          <p:cNvGrpSpPr/>
          <p:nvPr/>
        </p:nvGrpSpPr>
        <p:grpSpPr>
          <a:xfrm rot="0">
            <a:off x="13585950" y="-976917"/>
            <a:ext cx="6210236" cy="5378093"/>
            <a:chOff x="0" y="0"/>
            <a:chExt cx="3619627" cy="3134614"/>
          </a:xfrm>
        </p:grpSpPr>
        <p:sp>
          <p:nvSpPr>
            <p:cNvPr name="Freeform 9" id="9"/>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0" id="10"/>
          <p:cNvGrpSpPr/>
          <p:nvPr/>
        </p:nvGrpSpPr>
        <p:grpSpPr>
          <a:xfrm rot="0">
            <a:off x="12009993" y="306851"/>
            <a:ext cx="3151914" cy="2729572"/>
            <a:chOff x="0" y="0"/>
            <a:chExt cx="3619627" cy="3134614"/>
          </a:xfrm>
        </p:grpSpPr>
        <p:sp>
          <p:nvSpPr>
            <p:cNvPr name="Freeform 11" id="11"/>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12" id="12"/>
          <p:cNvSpPr txBox="true"/>
          <p:nvPr/>
        </p:nvSpPr>
        <p:spPr>
          <a:xfrm rot="0">
            <a:off x="1088659" y="923925"/>
            <a:ext cx="7234635" cy="1749425"/>
          </a:xfrm>
          <a:prstGeom prst="rect">
            <a:avLst/>
          </a:prstGeom>
        </p:spPr>
        <p:txBody>
          <a:bodyPr anchor="t" rtlCol="false" tIns="0" lIns="0" bIns="0" rIns="0">
            <a:spAutoFit/>
          </a:bodyPr>
          <a:lstStyle/>
          <a:p>
            <a:pPr>
              <a:lnSpc>
                <a:spcPts val="7000"/>
              </a:lnSpc>
            </a:pPr>
            <a:r>
              <a:rPr lang="en-US" sz="5000">
                <a:solidFill>
                  <a:srgbClr val="000000"/>
                </a:solidFill>
                <a:latin typeface="Fira Sans Medium Bold"/>
              </a:rPr>
              <a:t>Our Future Ideas related </a:t>
            </a:r>
          </a:p>
          <a:p>
            <a:pPr>
              <a:lnSpc>
                <a:spcPts val="7000"/>
              </a:lnSpc>
            </a:pPr>
            <a:r>
              <a:rPr lang="en-US" sz="5000">
                <a:solidFill>
                  <a:srgbClr val="000000"/>
                </a:solidFill>
                <a:latin typeface="Fira Sans Medium Bold"/>
              </a:rPr>
              <a:t>to this Project </a:t>
            </a:r>
          </a:p>
        </p:txBody>
      </p:sp>
      <p:grpSp>
        <p:nvGrpSpPr>
          <p:cNvPr name="Group 13" id="13"/>
          <p:cNvGrpSpPr/>
          <p:nvPr/>
        </p:nvGrpSpPr>
        <p:grpSpPr>
          <a:xfrm rot="0">
            <a:off x="3188930" y="4147916"/>
            <a:ext cx="8234720" cy="2856575"/>
            <a:chOff x="0" y="0"/>
            <a:chExt cx="10979627" cy="3808767"/>
          </a:xfrm>
        </p:grpSpPr>
        <p:sp>
          <p:nvSpPr>
            <p:cNvPr name="TextBox 14" id="14"/>
            <p:cNvSpPr txBox="true"/>
            <p:nvPr/>
          </p:nvSpPr>
          <p:spPr>
            <a:xfrm rot="0">
              <a:off x="0" y="-57150"/>
              <a:ext cx="10979627" cy="1377950"/>
            </a:xfrm>
            <a:prstGeom prst="rect">
              <a:avLst/>
            </a:prstGeom>
          </p:spPr>
          <p:txBody>
            <a:bodyPr anchor="t" rtlCol="false" tIns="0" lIns="0" bIns="0" rIns="0">
              <a:spAutoFit/>
            </a:bodyPr>
            <a:lstStyle/>
            <a:p>
              <a:pPr>
                <a:lnSpc>
                  <a:spcPts val="4200"/>
                </a:lnSpc>
                <a:spcBef>
                  <a:spcPct val="0"/>
                </a:spcBef>
              </a:pPr>
              <a:r>
                <a:rPr lang="en-US" sz="3000">
                  <a:solidFill>
                    <a:srgbClr val="000000"/>
                  </a:solidFill>
                  <a:latin typeface="Montserrat"/>
                </a:rPr>
                <a:t>1 - To release fully gamified story based version of survey.</a:t>
              </a:r>
            </a:p>
          </p:txBody>
        </p:sp>
        <p:sp>
          <p:nvSpPr>
            <p:cNvPr name="TextBox 15" id="15"/>
            <p:cNvSpPr txBox="true"/>
            <p:nvPr/>
          </p:nvSpPr>
          <p:spPr>
            <a:xfrm rot="0">
              <a:off x="0" y="1719617"/>
              <a:ext cx="10979627" cy="2089150"/>
            </a:xfrm>
            <a:prstGeom prst="rect">
              <a:avLst/>
            </a:prstGeom>
          </p:spPr>
          <p:txBody>
            <a:bodyPr anchor="t" rtlCol="false" tIns="0" lIns="0" bIns="0" rIns="0">
              <a:spAutoFit/>
            </a:bodyPr>
            <a:lstStyle/>
            <a:p>
              <a:pPr>
                <a:lnSpc>
                  <a:spcPts val="4200"/>
                </a:lnSpc>
                <a:spcBef>
                  <a:spcPct val="0"/>
                </a:spcBef>
              </a:pPr>
              <a:r>
                <a:rPr lang="en-US" sz="3000">
                  <a:solidFill>
                    <a:srgbClr val="000000"/>
                  </a:solidFill>
                  <a:latin typeface="Montserrat"/>
                </a:rPr>
                <a:t>2 - To add extra features which will contribute more to the accuracy using IOT, Audio Effects, etc</a:t>
              </a:r>
            </a:p>
          </p:txBody>
        </p:sp>
      </p:gr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563094" y="6077994"/>
            <a:ext cx="6383425" cy="5528076"/>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671665" y="7004492"/>
            <a:ext cx="3034530" cy="2627917"/>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6" id="6"/>
          <p:cNvGrpSpPr/>
          <p:nvPr/>
        </p:nvGrpSpPr>
        <p:grpSpPr>
          <a:xfrm rot="0">
            <a:off x="3635386" y="8842032"/>
            <a:ext cx="2141618" cy="1854652"/>
            <a:chOff x="0" y="0"/>
            <a:chExt cx="3619627" cy="3134614"/>
          </a:xfrm>
        </p:grpSpPr>
        <p:sp>
          <p:nvSpPr>
            <p:cNvPr name="Freeform 7" id="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8" id="8"/>
          <p:cNvSpPr txBox="true"/>
          <p:nvPr/>
        </p:nvSpPr>
        <p:spPr>
          <a:xfrm rot="0">
            <a:off x="3188840" y="4210677"/>
            <a:ext cx="10885766" cy="1675147"/>
          </a:xfrm>
          <a:prstGeom prst="rect">
            <a:avLst/>
          </a:prstGeom>
        </p:spPr>
        <p:txBody>
          <a:bodyPr anchor="t" rtlCol="false" tIns="0" lIns="0" bIns="0" rIns="0">
            <a:spAutoFit/>
          </a:bodyPr>
          <a:lstStyle/>
          <a:p>
            <a:pPr algn="ctr">
              <a:lnSpc>
                <a:spcPts val="13719"/>
              </a:lnSpc>
            </a:pPr>
            <a:r>
              <a:rPr lang="en-US" sz="9799" spc="2763">
                <a:solidFill>
                  <a:srgbClr val="000000"/>
                </a:solidFill>
                <a:latin typeface="Montserrat Bold"/>
              </a:rPr>
              <a:t>THANK YOU</a:t>
            </a:r>
          </a:p>
        </p:txBody>
      </p:sp>
      <p:grpSp>
        <p:nvGrpSpPr>
          <p:cNvPr name="Group 9" id="9"/>
          <p:cNvGrpSpPr/>
          <p:nvPr/>
        </p:nvGrpSpPr>
        <p:grpSpPr>
          <a:xfrm rot="0">
            <a:off x="13585950" y="-976917"/>
            <a:ext cx="6210236" cy="5378093"/>
            <a:chOff x="0" y="0"/>
            <a:chExt cx="3619627" cy="3134614"/>
          </a:xfrm>
        </p:grpSpPr>
        <p:sp>
          <p:nvSpPr>
            <p:cNvPr name="Freeform 10" id="10"/>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1" id="11"/>
          <p:cNvGrpSpPr/>
          <p:nvPr/>
        </p:nvGrpSpPr>
        <p:grpSpPr>
          <a:xfrm rot="0">
            <a:off x="12009993" y="306851"/>
            <a:ext cx="3151914" cy="2729572"/>
            <a:chOff x="0" y="0"/>
            <a:chExt cx="3619627" cy="3134614"/>
          </a:xfrm>
        </p:grpSpPr>
        <p:sp>
          <p:nvSpPr>
            <p:cNvPr name="Freeform 12" id="12"/>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2339183" y="4796540"/>
            <a:ext cx="13275322" cy="2657475"/>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000000"/>
                </a:solidFill>
                <a:latin typeface="Fira Sans Light"/>
              </a:rPr>
              <a:t>Identify and gather Happiness Index using different sources like human behavior, lifestyle, etc.</a:t>
            </a:r>
          </a:p>
          <a:p>
            <a:pPr marL="647700" indent="-323850" lvl="1">
              <a:lnSpc>
                <a:spcPts val="4200"/>
              </a:lnSpc>
              <a:buFont typeface="Arial"/>
              <a:buChar char="•"/>
            </a:pPr>
            <a:r>
              <a:rPr lang="en-US" sz="3000">
                <a:solidFill>
                  <a:srgbClr val="000000"/>
                </a:solidFill>
                <a:latin typeface="Fira Sans Light"/>
              </a:rPr>
              <a:t>Detect stress management. Proactively provide recommendations to increase Happiness Index</a:t>
            </a:r>
          </a:p>
          <a:p>
            <a:pPr>
              <a:lnSpc>
                <a:spcPts val="4200"/>
              </a:lnSpc>
            </a:pPr>
          </a:p>
        </p:txBody>
      </p:sp>
      <p:grpSp>
        <p:nvGrpSpPr>
          <p:cNvPr name="Group 3" id="3"/>
          <p:cNvGrpSpPr/>
          <p:nvPr/>
        </p:nvGrpSpPr>
        <p:grpSpPr>
          <a:xfrm rot="-10800000">
            <a:off x="-1199550" y="7940006"/>
            <a:ext cx="3538732" cy="3792752"/>
            <a:chOff x="0" y="0"/>
            <a:chExt cx="4718310" cy="5057002"/>
          </a:xfrm>
        </p:grpSpPr>
        <p:grpSp>
          <p:nvGrpSpPr>
            <p:cNvPr name="Group 4" id="4"/>
            <p:cNvGrpSpPr/>
            <p:nvPr/>
          </p:nvGrpSpPr>
          <p:grpSpPr>
            <a:xfrm rot="-10800000">
              <a:off x="0" y="0"/>
              <a:ext cx="4640411" cy="4018617"/>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6" id="6"/>
            <p:cNvGrpSpPr/>
            <p:nvPr/>
          </p:nvGrpSpPr>
          <p:grpSpPr>
            <a:xfrm rot="-10800000">
              <a:off x="2320205" y="2980233"/>
              <a:ext cx="2398105" cy="2076770"/>
              <a:chOff x="0" y="0"/>
              <a:chExt cx="3619627" cy="3134614"/>
            </a:xfrm>
          </p:grpSpPr>
          <p:sp>
            <p:nvSpPr>
              <p:cNvPr name="Freeform 7" id="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grpSp>
        <p:nvGrpSpPr>
          <p:cNvPr name="Group 8" id="8"/>
          <p:cNvGrpSpPr/>
          <p:nvPr/>
        </p:nvGrpSpPr>
        <p:grpSpPr>
          <a:xfrm rot="-10800000">
            <a:off x="13911917" y="-1689602"/>
            <a:ext cx="6674657" cy="5516820"/>
            <a:chOff x="0" y="0"/>
            <a:chExt cx="8899542" cy="7355760"/>
          </a:xfrm>
        </p:grpSpPr>
        <p:grpSp>
          <p:nvGrpSpPr>
            <p:cNvPr name="Group 9" id="9"/>
            <p:cNvGrpSpPr/>
            <p:nvPr/>
          </p:nvGrpSpPr>
          <p:grpSpPr>
            <a:xfrm rot="-10800000">
              <a:off x="0" y="0"/>
              <a:ext cx="6647281" cy="5756577"/>
              <a:chOff x="0" y="0"/>
              <a:chExt cx="3619627" cy="3134614"/>
            </a:xfrm>
          </p:grpSpPr>
          <p:sp>
            <p:nvSpPr>
              <p:cNvPr name="Freeform 10" id="10"/>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1" id="11"/>
            <p:cNvGrpSpPr/>
            <p:nvPr/>
          </p:nvGrpSpPr>
          <p:grpSpPr>
            <a:xfrm rot="-10800000">
              <a:off x="4395020" y="3454823"/>
              <a:ext cx="4504522" cy="3900937"/>
              <a:chOff x="0" y="0"/>
              <a:chExt cx="3619627" cy="3134614"/>
            </a:xfrm>
          </p:grpSpPr>
          <p:sp>
            <p:nvSpPr>
              <p:cNvPr name="Freeform 12" id="12"/>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sp>
        <p:nvSpPr>
          <p:cNvPr name="TextBox 13" id="13"/>
          <p:cNvSpPr txBox="true"/>
          <p:nvPr/>
        </p:nvSpPr>
        <p:spPr>
          <a:xfrm rot="0">
            <a:off x="1028700" y="1032951"/>
            <a:ext cx="446881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Problem Statement:</a:t>
            </a:r>
            <a:r>
              <a:rPr lang="en-US" sz="3600">
                <a:solidFill>
                  <a:srgbClr val="000000"/>
                </a:solidFill>
                <a:latin typeface="Fira Sans Medium"/>
              </a:rPr>
              <a:t> </a:t>
            </a:r>
          </a:p>
        </p:txBody>
      </p:sp>
      <p:sp>
        <p:nvSpPr>
          <p:cNvPr name="TextBox 14" id="14"/>
          <p:cNvSpPr txBox="true"/>
          <p:nvPr/>
        </p:nvSpPr>
        <p:spPr>
          <a:xfrm rot="0">
            <a:off x="1028700" y="2548640"/>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Theme:</a:t>
            </a:r>
          </a:p>
        </p:txBody>
      </p:sp>
      <p:sp>
        <p:nvSpPr>
          <p:cNvPr name="TextBox 15" id="15"/>
          <p:cNvSpPr txBox="true"/>
          <p:nvPr/>
        </p:nvSpPr>
        <p:spPr>
          <a:xfrm rot="0">
            <a:off x="2492730" y="3272540"/>
            <a:ext cx="8272402" cy="523875"/>
          </a:xfrm>
          <a:prstGeom prst="rect">
            <a:avLst/>
          </a:prstGeom>
        </p:spPr>
        <p:txBody>
          <a:bodyPr anchor="t" rtlCol="false" tIns="0" lIns="0" bIns="0" rIns="0">
            <a:spAutoFit/>
          </a:bodyPr>
          <a:lstStyle/>
          <a:p>
            <a:pPr>
              <a:lnSpc>
                <a:spcPts val="4200"/>
              </a:lnSpc>
              <a:spcBef>
                <a:spcPct val="0"/>
              </a:spcBef>
            </a:pPr>
            <a:r>
              <a:rPr lang="en-US" sz="3000">
                <a:solidFill>
                  <a:srgbClr val="000000"/>
                </a:solidFill>
                <a:latin typeface="Fira Sans Light"/>
              </a:rPr>
              <a:t>Artificial Intelligence and Machine Learning.</a:t>
            </a:r>
            <a:r>
              <a:rPr lang="en-US" sz="3000">
                <a:solidFill>
                  <a:srgbClr val="000000"/>
                </a:solidFill>
                <a:latin typeface="Fira Sans Light"/>
              </a:rPr>
              <a:t> </a:t>
            </a:r>
          </a:p>
        </p:txBody>
      </p:sp>
      <p:sp>
        <p:nvSpPr>
          <p:cNvPr name="TextBox 16" id="16"/>
          <p:cNvSpPr txBox="true"/>
          <p:nvPr/>
        </p:nvSpPr>
        <p:spPr>
          <a:xfrm rot="0">
            <a:off x="2349855" y="1815215"/>
            <a:ext cx="10783916" cy="504825"/>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Fira Sans Light"/>
              </a:rPr>
              <a:t>Uplifting your Happiness Index by infusing Digital Technology.</a:t>
            </a:r>
          </a:p>
        </p:txBody>
      </p:sp>
      <p:sp>
        <p:nvSpPr>
          <p:cNvPr name="TextBox 17" id="17"/>
          <p:cNvSpPr txBox="true"/>
          <p:nvPr/>
        </p:nvSpPr>
        <p:spPr>
          <a:xfrm rot="0">
            <a:off x="1028700" y="4025015"/>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Description:</a:t>
            </a:r>
            <a:r>
              <a:rPr lang="en-US" sz="3600">
                <a:solidFill>
                  <a:srgbClr val="000000"/>
                </a:solidFill>
                <a:latin typeface="Fira Sans Medium"/>
              </a:rPr>
              <a:t> </a:t>
            </a:r>
          </a:p>
        </p:txBody>
      </p:sp>
      <p:sp>
        <p:nvSpPr>
          <p:cNvPr name="TextBox 18" id="18"/>
          <p:cNvSpPr txBox="true"/>
          <p:nvPr/>
        </p:nvSpPr>
        <p:spPr>
          <a:xfrm rot="0">
            <a:off x="1028700" y="7088013"/>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Expectations:</a:t>
            </a:r>
            <a:r>
              <a:rPr lang="en-US" sz="3600">
                <a:solidFill>
                  <a:srgbClr val="000000"/>
                </a:solidFill>
                <a:latin typeface="Fira Sans Medium"/>
              </a:rPr>
              <a:t> </a:t>
            </a:r>
          </a:p>
        </p:txBody>
      </p:sp>
      <p:sp>
        <p:nvSpPr>
          <p:cNvPr name="TextBox 19" id="19"/>
          <p:cNvSpPr txBox="true"/>
          <p:nvPr/>
        </p:nvSpPr>
        <p:spPr>
          <a:xfrm rot="0">
            <a:off x="2492730" y="7873331"/>
            <a:ext cx="8272402" cy="523875"/>
          </a:xfrm>
          <a:prstGeom prst="rect">
            <a:avLst/>
          </a:prstGeom>
        </p:spPr>
        <p:txBody>
          <a:bodyPr anchor="t" rtlCol="false" tIns="0" lIns="0" bIns="0" rIns="0">
            <a:spAutoFit/>
          </a:bodyPr>
          <a:lstStyle/>
          <a:p>
            <a:pPr>
              <a:lnSpc>
                <a:spcPts val="4200"/>
              </a:lnSpc>
              <a:spcBef>
                <a:spcPct val="0"/>
              </a:spcBef>
            </a:pPr>
            <a:r>
              <a:rPr lang="en-US" sz="3000">
                <a:solidFill>
                  <a:srgbClr val="000000"/>
                </a:solidFill>
                <a:latin typeface="Fira Sans Light"/>
              </a:rPr>
              <a:t>Uplifting Happiness</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655284" y="6105953"/>
            <a:ext cx="5966980" cy="5167433"/>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1046972"/>
            <a:ext cx="4460469" cy="3857625"/>
          </a:xfrm>
          <a:prstGeom prst="rect">
            <a:avLst/>
          </a:prstGeom>
        </p:spPr>
        <p:txBody>
          <a:bodyPr anchor="t" rtlCol="false" tIns="0" lIns="0" bIns="0" rIns="0">
            <a:spAutoFit/>
          </a:bodyPr>
          <a:lstStyle/>
          <a:p>
            <a:pPr>
              <a:lnSpc>
                <a:spcPts val="10199"/>
              </a:lnSpc>
            </a:pPr>
            <a:r>
              <a:rPr lang="en-US" sz="8499" spc="-84">
                <a:solidFill>
                  <a:srgbClr val="F4F4F4"/>
                </a:solidFill>
                <a:latin typeface="Fira Sans Medium"/>
              </a:rPr>
              <a:t>List</a:t>
            </a:r>
          </a:p>
          <a:p>
            <a:pPr>
              <a:lnSpc>
                <a:spcPts val="10199"/>
              </a:lnSpc>
            </a:pPr>
            <a:r>
              <a:rPr lang="en-US" sz="8499" spc="-84">
                <a:solidFill>
                  <a:srgbClr val="F4F4F4"/>
                </a:solidFill>
                <a:latin typeface="Fira Sans Medium"/>
              </a:rPr>
              <a:t>of</a:t>
            </a:r>
          </a:p>
          <a:p>
            <a:pPr algn="l" marL="0" indent="0" lvl="0">
              <a:lnSpc>
                <a:spcPts val="10199"/>
              </a:lnSpc>
              <a:spcBef>
                <a:spcPct val="0"/>
              </a:spcBef>
            </a:pPr>
            <a:r>
              <a:rPr lang="en-US" sz="8499" spc="-84">
                <a:solidFill>
                  <a:srgbClr val="F4F4F4"/>
                </a:solidFill>
                <a:latin typeface="Fira Sans Medium"/>
              </a:rPr>
              <a:t>Contents</a:t>
            </a:r>
          </a:p>
        </p:txBody>
      </p:sp>
      <p:sp>
        <p:nvSpPr>
          <p:cNvPr name="TextBox 7" id="7"/>
          <p:cNvSpPr txBox="true"/>
          <p:nvPr/>
        </p:nvSpPr>
        <p:spPr>
          <a:xfrm rot="0">
            <a:off x="9144000" y="2459599"/>
            <a:ext cx="2943426" cy="409575"/>
          </a:xfrm>
          <a:prstGeom prst="rect">
            <a:avLst/>
          </a:prstGeom>
        </p:spPr>
        <p:txBody>
          <a:bodyPr anchor="t" rtlCol="false" tIns="0" lIns="0" bIns="0" rIns="0">
            <a:spAutoFit/>
          </a:bodyPr>
          <a:lstStyle/>
          <a:p>
            <a:pPr>
              <a:lnSpc>
                <a:spcPts val="3359"/>
              </a:lnSpc>
            </a:pPr>
            <a:r>
              <a:rPr lang="en-US" sz="2799">
                <a:solidFill>
                  <a:srgbClr val="A4E473"/>
                </a:solidFill>
                <a:latin typeface="Montserrat Bold"/>
              </a:rPr>
              <a:t>ABSTRACT</a:t>
            </a:r>
          </a:p>
        </p:txBody>
      </p:sp>
      <p:sp>
        <p:nvSpPr>
          <p:cNvPr name="TextBox 8" id="8"/>
          <p:cNvSpPr txBox="true"/>
          <p:nvPr/>
        </p:nvSpPr>
        <p:spPr>
          <a:xfrm rot="0">
            <a:off x="9144000" y="1038225"/>
            <a:ext cx="2943426" cy="1428750"/>
          </a:xfrm>
          <a:prstGeom prst="rect">
            <a:avLst/>
          </a:prstGeom>
        </p:spPr>
        <p:txBody>
          <a:bodyPr anchor="t" rtlCol="false" tIns="0" lIns="0" bIns="0" rIns="0">
            <a:spAutoFit/>
          </a:bodyPr>
          <a:lstStyle/>
          <a:p>
            <a:pPr>
              <a:lnSpc>
                <a:spcPts val="11397"/>
              </a:lnSpc>
            </a:pPr>
            <a:r>
              <a:rPr lang="en-US" sz="9497">
                <a:solidFill>
                  <a:srgbClr val="A4E473"/>
                </a:solidFill>
                <a:latin typeface="League Spartan Bold"/>
              </a:rPr>
              <a:t>01</a:t>
            </a:r>
          </a:p>
        </p:txBody>
      </p:sp>
      <p:grpSp>
        <p:nvGrpSpPr>
          <p:cNvPr name="Group 9" id="9"/>
          <p:cNvGrpSpPr/>
          <p:nvPr/>
        </p:nvGrpSpPr>
        <p:grpSpPr>
          <a:xfrm rot="0">
            <a:off x="13420581" y="1028700"/>
            <a:ext cx="3016065" cy="2259574"/>
            <a:chOff x="0" y="0"/>
            <a:chExt cx="4021420" cy="3012765"/>
          </a:xfrm>
        </p:grpSpPr>
        <p:sp>
          <p:nvSpPr>
            <p:cNvPr name="TextBox 10" id="10"/>
            <p:cNvSpPr txBox="true"/>
            <p:nvPr/>
          </p:nvSpPr>
          <p:spPr>
            <a:xfrm rot="0">
              <a:off x="0" y="1904690"/>
              <a:ext cx="4021420" cy="1108075"/>
            </a:xfrm>
            <a:prstGeom prst="rect">
              <a:avLst/>
            </a:prstGeom>
          </p:spPr>
          <p:txBody>
            <a:bodyPr anchor="t" rtlCol="false" tIns="0" lIns="0" bIns="0" rIns="0">
              <a:spAutoFit/>
            </a:bodyPr>
            <a:lstStyle/>
            <a:p>
              <a:pPr>
                <a:lnSpc>
                  <a:spcPts val="3359"/>
                </a:lnSpc>
              </a:pPr>
              <a:r>
                <a:rPr lang="en-US" sz="2799">
                  <a:solidFill>
                    <a:srgbClr val="A4E473"/>
                  </a:solidFill>
                  <a:latin typeface="Montserrat Bold"/>
                </a:rPr>
                <a:t>TECHNOLOGIES</a:t>
              </a:r>
            </a:p>
            <a:p>
              <a:pPr>
                <a:lnSpc>
                  <a:spcPts val="3359"/>
                </a:lnSpc>
              </a:pPr>
              <a:r>
                <a:rPr lang="en-US" sz="2799">
                  <a:solidFill>
                    <a:srgbClr val="A4E473"/>
                  </a:solidFill>
                  <a:latin typeface="Montserrat Bold"/>
                </a:rPr>
                <a:t>&amp; TOOLS </a:t>
              </a:r>
            </a:p>
          </p:txBody>
        </p:sp>
        <p:sp>
          <p:nvSpPr>
            <p:cNvPr name="TextBox 11" id="11"/>
            <p:cNvSpPr txBox="true"/>
            <p:nvPr/>
          </p:nvSpPr>
          <p:spPr>
            <a:xfrm rot="0">
              <a:off x="0" y="9525"/>
              <a:ext cx="3574480" cy="1908175"/>
            </a:xfrm>
            <a:prstGeom prst="rect">
              <a:avLst/>
            </a:prstGeom>
          </p:spPr>
          <p:txBody>
            <a:bodyPr anchor="t" rtlCol="false" tIns="0" lIns="0" bIns="0" rIns="0">
              <a:spAutoFit/>
            </a:bodyPr>
            <a:lstStyle/>
            <a:p>
              <a:pPr>
                <a:lnSpc>
                  <a:spcPts val="11397"/>
                </a:lnSpc>
              </a:pPr>
              <a:r>
                <a:rPr lang="en-US" sz="9497">
                  <a:solidFill>
                    <a:srgbClr val="A4E473"/>
                  </a:solidFill>
                  <a:latin typeface="League Spartan Bold"/>
                </a:rPr>
                <a:t>02</a:t>
              </a:r>
            </a:p>
          </p:txBody>
        </p:sp>
      </p:grpSp>
      <p:grpSp>
        <p:nvGrpSpPr>
          <p:cNvPr name="Group 12" id="12"/>
          <p:cNvGrpSpPr/>
          <p:nvPr/>
        </p:nvGrpSpPr>
        <p:grpSpPr>
          <a:xfrm rot="0">
            <a:off x="9144000" y="3984360"/>
            <a:ext cx="3891712" cy="1840474"/>
            <a:chOff x="0" y="0"/>
            <a:chExt cx="5188950" cy="2453965"/>
          </a:xfrm>
        </p:grpSpPr>
        <p:sp>
          <p:nvSpPr>
            <p:cNvPr name="TextBox 13" id="13"/>
            <p:cNvSpPr txBox="true"/>
            <p:nvPr/>
          </p:nvSpPr>
          <p:spPr>
            <a:xfrm rot="0">
              <a:off x="0" y="1904690"/>
              <a:ext cx="5188950" cy="549275"/>
            </a:xfrm>
            <a:prstGeom prst="rect">
              <a:avLst/>
            </a:prstGeom>
          </p:spPr>
          <p:txBody>
            <a:bodyPr anchor="t" rtlCol="false" tIns="0" lIns="0" bIns="0" rIns="0">
              <a:spAutoFit/>
            </a:bodyPr>
            <a:lstStyle/>
            <a:p>
              <a:pPr>
                <a:lnSpc>
                  <a:spcPts val="3359"/>
                </a:lnSpc>
              </a:pPr>
              <a:r>
                <a:rPr lang="en-US" sz="2799">
                  <a:solidFill>
                    <a:srgbClr val="A4E473"/>
                  </a:solidFill>
                  <a:latin typeface="Montserrat Bold"/>
                </a:rPr>
                <a:t>DESIGN MODULES</a:t>
              </a:r>
            </a:p>
          </p:txBody>
        </p:sp>
        <p:sp>
          <p:nvSpPr>
            <p:cNvPr name="TextBox 14" id="14"/>
            <p:cNvSpPr txBox="true"/>
            <p:nvPr/>
          </p:nvSpPr>
          <p:spPr>
            <a:xfrm rot="0">
              <a:off x="0" y="9525"/>
              <a:ext cx="3628909" cy="1908175"/>
            </a:xfrm>
            <a:prstGeom prst="rect">
              <a:avLst/>
            </a:prstGeom>
          </p:spPr>
          <p:txBody>
            <a:bodyPr anchor="t" rtlCol="false" tIns="0" lIns="0" bIns="0" rIns="0">
              <a:spAutoFit/>
            </a:bodyPr>
            <a:lstStyle/>
            <a:p>
              <a:pPr>
                <a:lnSpc>
                  <a:spcPts val="11397"/>
                </a:lnSpc>
              </a:pPr>
              <a:r>
                <a:rPr lang="en-US" sz="9497">
                  <a:solidFill>
                    <a:srgbClr val="A4E473"/>
                  </a:solidFill>
                  <a:latin typeface="League Spartan Bold"/>
                </a:rPr>
                <a:t>03</a:t>
              </a:r>
            </a:p>
          </p:txBody>
        </p:sp>
      </p:grpSp>
      <p:grpSp>
        <p:nvGrpSpPr>
          <p:cNvPr name="Group 15" id="15"/>
          <p:cNvGrpSpPr/>
          <p:nvPr/>
        </p:nvGrpSpPr>
        <p:grpSpPr>
          <a:xfrm rot="0">
            <a:off x="13420581" y="3984360"/>
            <a:ext cx="3503514" cy="1840474"/>
            <a:chOff x="0" y="0"/>
            <a:chExt cx="4671352" cy="2453965"/>
          </a:xfrm>
        </p:grpSpPr>
        <p:sp>
          <p:nvSpPr>
            <p:cNvPr name="TextBox 16" id="16"/>
            <p:cNvSpPr txBox="true"/>
            <p:nvPr/>
          </p:nvSpPr>
          <p:spPr>
            <a:xfrm rot="0">
              <a:off x="0" y="1904690"/>
              <a:ext cx="4671352" cy="549275"/>
            </a:xfrm>
            <a:prstGeom prst="rect">
              <a:avLst/>
            </a:prstGeom>
          </p:spPr>
          <p:txBody>
            <a:bodyPr anchor="t" rtlCol="false" tIns="0" lIns="0" bIns="0" rIns="0">
              <a:spAutoFit/>
            </a:bodyPr>
            <a:lstStyle/>
            <a:p>
              <a:pPr>
                <a:lnSpc>
                  <a:spcPts val="3359"/>
                </a:lnSpc>
              </a:pPr>
              <a:r>
                <a:rPr lang="en-US" sz="2799">
                  <a:solidFill>
                    <a:srgbClr val="A4E473"/>
                  </a:solidFill>
                  <a:latin typeface="Montserrat Bold"/>
                </a:rPr>
                <a:t>IMPLEMENTATION</a:t>
              </a:r>
            </a:p>
          </p:txBody>
        </p:sp>
        <p:sp>
          <p:nvSpPr>
            <p:cNvPr name="TextBox 17" id="17"/>
            <p:cNvSpPr txBox="true"/>
            <p:nvPr/>
          </p:nvSpPr>
          <p:spPr>
            <a:xfrm rot="0">
              <a:off x="0" y="9525"/>
              <a:ext cx="2947342" cy="1908175"/>
            </a:xfrm>
            <a:prstGeom prst="rect">
              <a:avLst/>
            </a:prstGeom>
          </p:spPr>
          <p:txBody>
            <a:bodyPr anchor="t" rtlCol="false" tIns="0" lIns="0" bIns="0" rIns="0">
              <a:spAutoFit/>
            </a:bodyPr>
            <a:lstStyle/>
            <a:p>
              <a:pPr>
                <a:lnSpc>
                  <a:spcPts val="11397"/>
                </a:lnSpc>
              </a:pPr>
              <a:r>
                <a:rPr lang="en-US" sz="9497">
                  <a:solidFill>
                    <a:srgbClr val="A4E473"/>
                  </a:solidFill>
                  <a:latin typeface="League Spartan Bold"/>
                </a:rPr>
                <a:t>04</a:t>
              </a:r>
            </a:p>
          </p:txBody>
        </p:sp>
      </p:grpSp>
      <p:grpSp>
        <p:nvGrpSpPr>
          <p:cNvPr name="Group 18" id="18"/>
          <p:cNvGrpSpPr/>
          <p:nvPr/>
        </p:nvGrpSpPr>
        <p:grpSpPr>
          <a:xfrm rot="0">
            <a:off x="9029700" y="6939259"/>
            <a:ext cx="3434981" cy="1840474"/>
            <a:chOff x="0" y="0"/>
            <a:chExt cx="4579974" cy="2453965"/>
          </a:xfrm>
        </p:grpSpPr>
        <p:sp>
          <p:nvSpPr>
            <p:cNvPr name="TextBox 19" id="19"/>
            <p:cNvSpPr txBox="true"/>
            <p:nvPr/>
          </p:nvSpPr>
          <p:spPr>
            <a:xfrm rot="0">
              <a:off x="0" y="1904690"/>
              <a:ext cx="4579974" cy="549275"/>
            </a:xfrm>
            <a:prstGeom prst="rect">
              <a:avLst/>
            </a:prstGeom>
          </p:spPr>
          <p:txBody>
            <a:bodyPr anchor="t" rtlCol="false" tIns="0" lIns="0" bIns="0" rIns="0">
              <a:spAutoFit/>
            </a:bodyPr>
            <a:lstStyle/>
            <a:p>
              <a:pPr>
                <a:lnSpc>
                  <a:spcPts val="3359"/>
                </a:lnSpc>
              </a:pPr>
              <a:r>
                <a:rPr lang="en-US" sz="2799">
                  <a:solidFill>
                    <a:srgbClr val="A4E473"/>
                  </a:solidFill>
                  <a:latin typeface="Montserrat Bold"/>
                </a:rPr>
                <a:t>BUSINESS MODEL</a:t>
              </a:r>
            </a:p>
          </p:txBody>
        </p:sp>
        <p:sp>
          <p:nvSpPr>
            <p:cNvPr name="TextBox 20" id="20"/>
            <p:cNvSpPr txBox="true"/>
            <p:nvPr/>
          </p:nvSpPr>
          <p:spPr>
            <a:xfrm rot="0">
              <a:off x="0" y="9525"/>
              <a:ext cx="3025313" cy="1908175"/>
            </a:xfrm>
            <a:prstGeom prst="rect">
              <a:avLst/>
            </a:prstGeom>
          </p:spPr>
          <p:txBody>
            <a:bodyPr anchor="t" rtlCol="false" tIns="0" lIns="0" bIns="0" rIns="0">
              <a:spAutoFit/>
            </a:bodyPr>
            <a:lstStyle/>
            <a:p>
              <a:pPr>
                <a:lnSpc>
                  <a:spcPts val="11397"/>
                </a:lnSpc>
              </a:pPr>
              <a:r>
                <a:rPr lang="en-US" sz="9497">
                  <a:solidFill>
                    <a:srgbClr val="A4E473"/>
                  </a:solidFill>
                  <a:latin typeface="League Spartan Bold"/>
                </a:rPr>
                <a:t>05</a:t>
              </a:r>
            </a:p>
          </p:txBody>
        </p:sp>
      </p:grpSp>
      <p:grpSp>
        <p:nvGrpSpPr>
          <p:cNvPr name="Group 21" id="21"/>
          <p:cNvGrpSpPr/>
          <p:nvPr/>
        </p:nvGrpSpPr>
        <p:grpSpPr>
          <a:xfrm rot="0">
            <a:off x="13420581" y="6849195"/>
            <a:ext cx="4120312" cy="1840474"/>
            <a:chOff x="0" y="0"/>
            <a:chExt cx="5493750" cy="2453965"/>
          </a:xfrm>
        </p:grpSpPr>
        <p:sp>
          <p:nvSpPr>
            <p:cNvPr name="TextBox 22" id="22"/>
            <p:cNvSpPr txBox="true"/>
            <p:nvPr/>
          </p:nvSpPr>
          <p:spPr>
            <a:xfrm rot="0">
              <a:off x="0" y="1904690"/>
              <a:ext cx="5493750" cy="549275"/>
            </a:xfrm>
            <a:prstGeom prst="rect">
              <a:avLst/>
            </a:prstGeom>
          </p:spPr>
          <p:txBody>
            <a:bodyPr anchor="t" rtlCol="false" tIns="0" lIns="0" bIns="0" rIns="0">
              <a:spAutoFit/>
            </a:bodyPr>
            <a:lstStyle/>
            <a:p>
              <a:pPr>
                <a:lnSpc>
                  <a:spcPts val="3359"/>
                </a:lnSpc>
              </a:pPr>
              <a:r>
                <a:rPr lang="en-US" sz="2799">
                  <a:solidFill>
                    <a:srgbClr val="A4E473"/>
                  </a:solidFill>
                  <a:latin typeface="Montserrat"/>
                </a:rPr>
                <a:t>SOCIETAL IMPACT</a:t>
              </a:r>
            </a:p>
          </p:txBody>
        </p:sp>
        <p:sp>
          <p:nvSpPr>
            <p:cNvPr name="TextBox 23" id="23"/>
            <p:cNvSpPr txBox="true"/>
            <p:nvPr/>
          </p:nvSpPr>
          <p:spPr>
            <a:xfrm rot="0">
              <a:off x="0" y="9525"/>
              <a:ext cx="3466226" cy="1908175"/>
            </a:xfrm>
            <a:prstGeom prst="rect">
              <a:avLst/>
            </a:prstGeom>
          </p:spPr>
          <p:txBody>
            <a:bodyPr anchor="t" rtlCol="false" tIns="0" lIns="0" bIns="0" rIns="0">
              <a:spAutoFit/>
            </a:bodyPr>
            <a:lstStyle/>
            <a:p>
              <a:pPr>
                <a:lnSpc>
                  <a:spcPts val="11397"/>
                </a:lnSpc>
              </a:pPr>
              <a:r>
                <a:rPr lang="en-US" sz="9497">
                  <a:solidFill>
                    <a:srgbClr val="A4E473"/>
                  </a:solidFill>
                  <a:latin typeface="League Spartan Bold"/>
                </a:rPr>
                <a:t>06</a:t>
              </a:r>
            </a:p>
          </p:txBody>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881561" y="-3489131"/>
            <a:ext cx="12409389" cy="5432230"/>
            <a:chOff x="0" y="0"/>
            <a:chExt cx="16545852" cy="7242974"/>
          </a:xfrm>
        </p:grpSpPr>
        <p:grpSp>
          <p:nvGrpSpPr>
            <p:cNvPr name="Group 3" id="3"/>
            <p:cNvGrpSpPr/>
            <p:nvPr/>
          </p:nvGrpSpPr>
          <p:grpSpPr>
            <a:xfrm rot="-10800000">
              <a:off x="0" y="0"/>
              <a:ext cx="14896262" cy="7242974"/>
              <a:chOff x="0" y="0"/>
              <a:chExt cx="11048529" cy="5372100"/>
            </a:xfrm>
          </p:grpSpPr>
          <p:sp>
            <p:nvSpPr>
              <p:cNvPr name="Freeform 4" id="4"/>
              <p:cNvSpPr/>
              <p:nvPr/>
            </p:nvSpPr>
            <p:spPr>
              <a:xfrm>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5" id="5"/>
            <p:cNvGrpSpPr/>
            <p:nvPr/>
          </p:nvGrpSpPr>
          <p:grpSpPr>
            <a:xfrm rot="0">
              <a:off x="13410202" y="3271857"/>
              <a:ext cx="3135651" cy="2715766"/>
              <a:chOff x="0" y="0"/>
              <a:chExt cx="6202680" cy="5372100"/>
            </a:xfrm>
          </p:grpSpPr>
          <p:sp>
            <p:nvSpPr>
              <p:cNvPr name="Freeform 6" id="6"/>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grpSp>
      <p:sp>
        <p:nvSpPr>
          <p:cNvPr name="TextBox 7" id="7"/>
          <p:cNvSpPr txBox="true"/>
          <p:nvPr/>
        </p:nvSpPr>
        <p:spPr>
          <a:xfrm rot="0">
            <a:off x="3075504" y="504825"/>
            <a:ext cx="3202484" cy="9810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Abstract</a:t>
            </a:r>
          </a:p>
        </p:txBody>
      </p:sp>
      <p:sp>
        <p:nvSpPr>
          <p:cNvPr name="TextBox 8" id="8"/>
          <p:cNvSpPr txBox="true"/>
          <p:nvPr/>
        </p:nvSpPr>
        <p:spPr>
          <a:xfrm rot="0">
            <a:off x="1328848" y="2797472"/>
            <a:ext cx="15630304" cy="7009094"/>
          </a:xfrm>
          <a:prstGeom prst="rect">
            <a:avLst/>
          </a:prstGeom>
        </p:spPr>
        <p:txBody>
          <a:bodyPr anchor="t" rtlCol="false" tIns="0" lIns="0" bIns="0" rIns="0">
            <a:spAutoFit/>
          </a:bodyPr>
          <a:lstStyle/>
          <a:p>
            <a:pPr algn="just" marL="563889" indent="-281945" lvl="1">
              <a:lnSpc>
                <a:spcPts val="6294"/>
              </a:lnSpc>
              <a:buFont typeface="Arial"/>
              <a:buChar char="•"/>
            </a:pPr>
            <a:r>
              <a:rPr lang="en-US" sz="2611" spc="41">
                <a:solidFill>
                  <a:srgbClr val="DAE1E3"/>
                </a:solidFill>
                <a:latin typeface="Montserrat Bold"/>
              </a:rPr>
              <a:t>In this project, we analyse each person's individual happiness index using a few questionnaires on human behaviour and facial recognition. </a:t>
            </a:r>
          </a:p>
          <a:p>
            <a:pPr algn="just" marL="563889" indent="-281945" lvl="1">
              <a:lnSpc>
                <a:spcPts val="6294"/>
              </a:lnSpc>
              <a:buFont typeface="Arial"/>
              <a:buChar char="•"/>
            </a:pPr>
            <a:r>
              <a:rPr lang="en-US" sz="2611" spc="41">
                <a:solidFill>
                  <a:srgbClr val="DAE1E3"/>
                </a:solidFill>
                <a:latin typeface="Montserrat Bold"/>
              </a:rPr>
              <a:t>To date, researchers proposed many factors that may affect happiness such as wealth, health and safety. </a:t>
            </a:r>
          </a:p>
          <a:p>
            <a:pPr algn="just" marL="563889" indent="-281945" lvl="1">
              <a:lnSpc>
                <a:spcPts val="6294"/>
              </a:lnSpc>
              <a:buFont typeface="Arial"/>
              <a:buChar char="•"/>
            </a:pPr>
            <a:r>
              <a:rPr lang="en-US" sz="2611" spc="41">
                <a:solidFill>
                  <a:srgbClr val="DAE1E3"/>
                </a:solidFill>
                <a:latin typeface="Montserrat Bold"/>
              </a:rPr>
              <a:t>Even though these factors all seem relevant, there is no clear agreement between sociologists on how to interpret these, and the models to estimate the cost of these utilities include some assumptions. </a:t>
            </a:r>
          </a:p>
          <a:p>
            <a:pPr algn="just">
              <a:lnSpc>
                <a:spcPts val="6294"/>
              </a:lnSpc>
            </a:pPr>
          </a:p>
          <a:p>
            <a:pPr algn="just">
              <a:lnSpc>
                <a:spcPts val="6294"/>
              </a:lnSpc>
            </a:pPr>
          </a:p>
        </p:txBody>
      </p:sp>
      <p:sp>
        <p:nvSpPr>
          <p:cNvPr name="TextBox 9" id="9"/>
          <p:cNvSpPr txBox="true"/>
          <p:nvPr/>
        </p:nvSpPr>
        <p:spPr>
          <a:xfrm rot="0">
            <a:off x="1028700" y="571500"/>
            <a:ext cx="2943426" cy="1209675"/>
          </a:xfrm>
          <a:prstGeom prst="rect">
            <a:avLst/>
          </a:prstGeom>
        </p:spPr>
        <p:txBody>
          <a:bodyPr anchor="t" rtlCol="false" tIns="0" lIns="0" bIns="0" rIns="0">
            <a:spAutoFit/>
          </a:bodyPr>
          <a:lstStyle/>
          <a:p>
            <a:pPr>
              <a:lnSpc>
                <a:spcPts val="9597"/>
              </a:lnSpc>
            </a:pPr>
            <a:r>
              <a:rPr lang="en-US" sz="7998">
                <a:solidFill>
                  <a:srgbClr val="00A181"/>
                </a:solidFill>
                <a:latin typeface="League Spartan Bold"/>
              </a:rPr>
              <a:t>01</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881561" y="-3489131"/>
            <a:ext cx="12409389" cy="5432230"/>
            <a:chOff x="0" y="0"/>
            <a:chExt cx="16545852" cy="7242974"/>
          </a:xfrm>
        </p:grpSpPr>
        <p:grpSp>
          <p:nvGrpSpPr>
            <p:cNvPr name="Group 3" id="3"/>
            <p:cNvGrpSpPr/>
            <p:nvPr/>
          </p:nvGrpSpPr>
          <p:grpSpPr>
            <a:xfrm rot="-10800000">
              <a:off x="0" y="0"/>
              <a:ext cx="14896262" cy="7242974"/>
              <a:chOff x="0" y="0"/>
              <a:chExt cx="11048529" cy="5372100"/>
            </a:xfrm>
          </p:grpSpPr>
          <p:sp>
            <p:nvSpPr>
              <p:cNvPr name="Freeform 4" id="4"/>
              <p:cNvSpPr/>
              <p:nvPr/>
            </p:nvSpPr>
            <p:spPr>
              <a:xfrm>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5" id="5"/>
            <p:cNvGrpSpPr/>
            <p:nvPr/>
          </p:nvGrpSpPr>
          <p:grpSpPr>
            <a:xfrm rot="0">
              <a:off x="13410202" y="3271857"/>
              <a:ext cx="3135651" cy="2715766"/>
              <a:chOff x="0" y="0"/>
              <a:chExt cx="6202680" cy="5372100"/>
            </a:xfrm>
          </p:grpSpPr>
          <p:sp>
            <p:nvSpPr>
              <p:cNvPr name="Freeform 6" id="6"/>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grpSp>
      <p:sp>
        <p:nvSpPr>
          <p:cNvPr name="TextBox 7" id="7"/>
          <p:cNvSpPr txBox="true"/>
          <p:nvPr/>
        </p:nvSpPr>
        <p:spPr>
          <a:xfrm rot="0">
            <a:off x="3075504" y="504825"/>
            <a:ext cx="3202484" cy="9810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Abstract</a:t>
            </a:r>
          </a:p>
        </p:txBody>
      </p:sp>
      <p:sp>
        <p:nvSpPr>
          <p:cNvPr name="TextBox 8" id="8"/>
          <p:cNvSpPr txBox="true"/>
          <p:nvPr/>
        </p:nvSpPr>
        <p:spPr>
          <a:xfrm rot="0">
            <a:off x="1328848" y="2678582"/>
            <a:ext cx="15630304" cy="7009094"/>
          </a:xfrm>
          <a:prstGeom prst="rect">
            <a:avLst/>
          </a:prstGeom>
        </p:spPr>
        <p:txBody>
          <a:bodyPr anchor="t" rtlCol="false" tIns="0" lIns="0" bIns="0" rIns="0">
            <a:spAutoFit/>
          </a:bodyPr>
          <a:lstStyle/>
          <a:p>
            <a:pPr algn="just" marL="563889" indent="-281945" lvl="1">
              <a:lnSpc>
                <a:spcPts val="6294"/>
              </a:lnSpc>
              <a:buFont typeface="Arial"/>
              <a:buChar char="•"/>
            </a:pPr>
            <a:r>
              <a:rPr lang="en-US" sz="2611" spc="41">
                <a:solidFill>
                  <a:srgbClr val="DAE1E3"/>
                </a:solidFill>
                <a:latin typeface="Montserrat Bold"/>
              </a:rPr>
              <a:t>In our approach, we present a unique and comparatively impartial approach to this problem by utilising machine learning and deep learning techniques.</a:t>
            </a:r>
          </a:p>
          <a:p>
            <a:pPr algn="just" marL="563889" indent="-281945" lvl="1">
              <a:lnSpc>
                <a:spcPts val="6294"/>
              </a:lnSpc>
              <a:buFont typeface="Arial"/>
              <a:buChar char="•"/>
            </a:pPr>
            <a:r>
              <a:rPr lang="en-US" sz="2611" spc="41">
                <a:solidFill>
                  <a:srgbClr val="DAE1E3"/>
                </a:solidFill>
                <a:latin typeface="Montserrat Bold"/>
              </a:rPr>
              <a:t>In order to determine a person's happiness index, we have selected some of the 290 behavioural questions from 14 factors i.e. Social values, attitudes &amp; stereotypes, happiness and well-being, etc using data analysis. </a:t>
            </a:r>
          </a:p>
          <a:p>
            <a:pPr algn="just" marL="563889" indent="-281945" lvl="1">
              <a:lnSpc>
                <a:spcPts val="6294"/>
              </a:lnSpc>
              <a:buFont typeface="Arial"/>
              <a:buChar char="•"/>
            </a:pPr>
            <a:r>
              <a:rPr lang="en-US" sz="2611" spc="41">
                <a:solidFill>
                  <a:srgbClr val="DAE1E3"/>
                </a:solidFill>
                <a:latin typeface="Montserrat Bold"/>
              </a:rPr>
              <a:t>While completing the survey, a camera is also recording real-time feelings that is eventually be contributed to the happiness index.</a:t>
            </a:r>
          </a:p>
          <a:p>
            <a:pPr algn="just">
              <a:lnSpc>
                <a:spcPts val="6294"/>
              </a:lnSpc>
            </a:pPr>
          </a:p>
          <a:p>
            <a:pPr algn="just">
              <a:lnSpc>
                <a:spcPts val="6294"/>
              </a:lnSpc>
            </a:pPr>
          </a:p>
        </p:txBody>
      </p:sp>
      <p:sp>
        <p:nvSpPr>
          <p:cNvPr name="TextBox 9" id="9"/>
          <p:cNvSpPr txBox="true"/>
          <p:nvPr/>
        </p:nvSpPr>
        <p:spPr>
          <a:xfrm rot="0">
            <a:off x="1028700" y="571500"/>
            <a:ext cx="2943426" cy="1209675"/>
          </a:xfrm>
          <a:prstGeom prst="rect">
            <a:avLst/>
          </a:prstGeom>
        </p:spPr>
        <p:txBody>
          <a:bodyPr anchor="t" rtlCol="false" tIns="0" lIns="0" bIns="0" rIns="0">
            <a:spAutoFit/>
          </a:bodyPr>
          <a:lstStyle/>
          <a:p>
            <a:pPr>
              <a:lnSpc>
                <a:spcPts val="9597"/>
              </a:lnSpc>
            </a:pPr>
            <a:r>
              <a:rPr lang="en-US" sz="7998">
                <a:solidFill>
                  <a:srgbClr val="00A181"/>
                </a:solidFill>
                <a:latin typeface="League Spartan Bold"/>
              </a:rPr>
              <a:t>01</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9627612" y="-4150923"/>
            <a:ext cx="10737109" cy="6806110"/>
            <a:chOff x="0" y="0"/>
            <a:chExt cx="8474859" cy="5372100"/>
          </a:xfrm>
        </p:grpSpPr>
        <p:sp>
          <p:nvSpPr>
            <p:cNvPr name="Freeform 3" id="3"/>
            <p:cNvSpPr/>
            <p:nvPr/>
          </p:nvSpPr>
          <p:spPr>
            <a:xfrm>
              <a:off x="0" y="0"/>
              <a:ext cx="8474859" cy="5372100"/>
            </a:xfrm>
            <a:custGeom>
              <a:avLst/>
              <a:gdLst/>
              <a:ahLst/>
              <a:cxnLst/>
              <a:rect r="r" b="b" t="t" l="l"/>
              <a:pathLst>
                <a:path h="5372100" w="8474859">
                  <a:moveTo>
                    <a:pt x="6924189" y="0"/>
                  </a:moveTo>
                  <a:lnTo>
                    <a:pt x="1550670" y="0"/>
                  </a:lnTo>
                  <a:lnTo>
                    <a:pt x="0" y="2686050"/>
                  </a:lnTo>
                  <a:lnTo>
                    <a:pt x="1550670" y="5372100"/>
                  </a:lnTo>
                  <a:lnTo>
                    <a:pt x="6924189" y="5372100"/>
                  </a:lnTo>
                  <a:lnTo>
                    <a:pt x="8474859" y="2686050"/>
                  </a:lnTo>
                  <a:lnTo>
                    <a:pt x="6924189" y="0"/>
                  </a:lnTo>
                  <a:close/>
                </a:path>
              </a:pathLst>
            </a:custGeom>
            <a:solidFill>
              <a:srgbClr val="004651"/>
            </a:solidFill>
          </p:spPr>
        </p:sp>
      </p:grpSp>
      <p:grpSp>
        <p:nvGrpSpPr>
          <p:cNvPr name="Group 4" id="4"/>
          <p:cNvGrpSpPr/>
          <p:nvPr/>
        </p:nvGrpSpPr>
        <p:grpSpPr>
          <a:xfrm rot="0">
            <a:off x="9552082" y="-747868"/>
            <a:ext cx="2923317" cy="2531866"/>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6" id="6"/>
          <p:cNvSpPr txBox="true"/>
          <p:nvPr/>
        </p:nvSpPr>
        <p:spPr>
          <a:xfrm rot="0">
            <a:off x="10198525" y="139613"/>
            <a:ext cx="1781175" cy="1377949"/>
          </a:xfrm>
          <a:prstGeom prst="rect">
            <a:avLst/>
          </a:prstGeom>
        </p:spPr>
        <p:txBody>
          <a:bodyPr anchor="t" rtlCol="false" tIns="0" lIns="0" bIns="0" rIns="0">
            <a:spAutoFit/>
          </a:bodyPr>
          <a:lstStyle/>
          <a:p>
            <a:pPr algn="ctr">
              <a:lnSpc>
                <a:spcPts val="11200"/>
              </a:lnSpc>
            </a:pPr>
            <a:r>
              <a:rPr lang="en-US" sz="8000">
                <a:solidFill>
                  <a:srgbClr val="000000"/>
                </a:solidFill>
                <a:latin typeface="League Spartan"/>
              </a:rPr>
              <a:t>02 </a:t>
            </a:r>
          </a:p>
        </p:txBody>
      </p:sp>
      <p:sp>
        <p:nvSpPr>
          <p:cNvPr name="TextBox 7" id="7"/>
          <p:cNvSpPr txBox="true"/>
          <p:nvPr/>
        </p:nvSpPr>
        <p:spPr>
          <a:xfrm rot="0">
            <a:off x="12475399" y="177713"/>
            <a:ext cx="5582988" cy="2853055"/>
          </a:xfrm>
          <a:prstGeom prst="rect">
            <a:avLst/>
          </a:prstGeom>
        </p:spPr>
        <p:txBody>
          <a:bodyPr anchor="t" rtlCol="false" tIns="0" lIns="0" bIns="0" rIns="0">
            <a:spAutoFit/>
          </a:bodyPr>
          <a:lstStyle/>
          <a:p>
            <a:pPr algn="ctr">
              <a:lnSpc>
                <a:spcPts val="8400"/>
              </a:lnSpc>
            </a:pPr>
            <a:r>
              <a:rPr lang="en-US" sz="6000">
                <a:solidFill>
                  <a:srgbClr val="A4E473"/>
                </a:solidFill>
                <a:latin typeface="Fira Sans Medium"/>
              </a:rPr>
              <a:t>Technologies &amp;</a:t>
            </a:r>
          </a:p>
          <a:p>
            <a:pPr algn="ctr">
              <a:lnSpc>
                <a:spcPts val="8400"/>
              </a:lnSpc>
            </a:pPr>
            <a:r>
              <a:rPr lang="en-US" sz="6000">
                <a:solidFill>
                  <a:srgbClr val="A4E473"/>
                </a:solidFill>
                <a:latin typeface="Fira Sans Medium"/>
              </a:rPr>
              <a:t> Tools </a:t>
            </a:r>
          </a:p>
          <a:p>
            <a:pPr algn="ctr">
              <a:lnSpc>
                <a:spcPts val="5739"/>
              </a:lnSpc>
            </a:pPr>
          </a:p>
        </p:txBody>
      </p:sp>
      <p:sp>
        <p:nvSpPr>
          <p:cNvPr name="TextBox 8" id="8"/>
          <p:cNvSpPr txBox="true"/>
          <p:nvPr/>
        </p:nvSpPr>
        <p:spPr>
          <a:xfrm rot="0">
            <a:off x="3000173" y="2369437"/>
            <a:ext cx="3523952" cy="5509517"/>
          </a:xfrm>
          <a:prstGeom prst="rect">
            <a:avLst/>
          </a:prstGeom>
        </p:spPr>
        <p:txBody>
          <a:bodyPr anchor="t" rtlCol="false" tIns="0" lIns="0" bIns="0" rIns="0">
            <a:spAutoFit/>
          </a:bodyPr>
          <a:lstStyle/>
          <a:p>
            <a:pPr marL="800983" indent="-400492" lvl="1">
              <a:lnSpc>
                <a:spcPts val="7419"/>
              </a:lnSpc>
              <a:buFont typeface="Arial"/>
              <a:buChar char="•"/>
            </a:pPr>
            <a:r>
              <a:rPr lang="en-US" sz="3709">
                <a:solidFill>
                  <a:srgbClr val="000000"/>
                </a:solidFill>
                <a:latin typeface="Montserrat"/>
              </a:rPr>
              <a:t>Python</a:t>
            </a:r>
            <a:r>
              <a:rPr lang="en-US" sz="3709">
                <a:solidFill>
                  <a:srgbClr val="000000"/>
                </a:solidFill>
                <a:latin typeface="Montserrat"/>
              </a:rPr>
              <a:t> </a:t>
            </a:r>
          </a:p>
          <a:p>
            <a:pPr marL="800983" indent="-400492" lvl="1">
              <a:lnSpc>
                <a:spcPts val="7419"/>
              </a:lnSpc>
              <a:buFont typeface="Arial"/>
              <a:buChar char="•"/>
            </a:pPr>
            <a:r>
              <a:rPr lang="en-US" sz="3709">
                <a:solidFill>
                  <a:srgbClr val="000000"/>
                </a:solidFill>
                <a:latin typeface="Montserrat"/>
              </a:rPr>
              <a:t>OpenCV</a:t>
            </a:r>
          </a:p>
          <a:p>
            <a:pPr marL="800983" indent="-400492" lvl="1">
              <a:lnSpc>
                <a:spcPts val="7419"/>
              </a:lnSpc>
              <a:buFont typeface="Arial"/>
              <a:buChar char="•"/>
            </a:pPr>
            <a:r>
              <a:rPr lang="en-US" sz="3709">
                <a:solidFill>
                  <a:srgbClr val="000000"/>
                </a:solidFill>
                <a:latin typeface="Montserrat"/>
              </a:rPr>
              <a:t>Keras</a:t>
            </a:r>
          </a:p>
          <a:p>
            <a:pPr marL="800983" indent="-400492" lvl="1">
              <a:lnSpc>
                <a:spcPts val="7419"/>
              </a:lnSpc>
              <a:buFont typeface="Arial"/>
              <a:buChar char="•"/>
            </a:pPr>
            <a:r>
              <a:rPr lang="en-US" sz="3709">
                <a:solidFill>
                  <a:srgbClr val="000000"/>
                </a:solidFill>
                <a:latin typeface="Montserrat"/>
              </a:rPr>
              <a:t>TensorFlow</a:t>
            </a:r>
          </a:p>
          <a:p>
            <a:pPr marL="800983" indent="-400492" lvl="1">
              <a:lnSpc>
                <a:spcPts val="7419"/>
              </a:lnSpc>
              <a:buFont typeface="Arial"/>
              <a:buChar char="•"/>
            </a:pPr>
            <a:r>
              <a:rPr lang="en-US" sz="3709">
                <a:solidFill>
                  <a:srgbClr val="000000"/>
                </a:solidFill>
                <a:latin typeface="Montserrat"/>
              </a:rPr>
              <a:t>Pandas</a:t>
            </a:r>
          </a:p>
          <a:p>
            <a:pPr marL="800983" indent="-400492" lvl="1">
              <a:lnSpc>
                <a:spcPts val="7419"/>
              </a:lnSpc>
              <a:buFont typeface="Arial"/>
              <a:buChar char="•"/>
            </a:pPr>
            <a:r>
              <a:rPr lang="en-US" sz="3709">
                <a:solidFill>
                  <a:srgbClr val="000000"/>
                </a:solidFill>
                <a:latin typeface="Montserrat"/>
              </a:rPr>
              <a:t>Tkinter</a:t>
            </a:r>
          </a:p>
        </p:txBody>
      </p:sp>
      <p:sp>
        <p:nvSpPr>
          <p:cNvPr name="TextBox 9" id="9"/>
          <p:cNvSpPr txBox="true"/>
          <p:nvPr/>
        </p:nvSpPr>
        <p:spPr>
          <a:xfrm rot="0">
            <a:off x="7547796" y="2321812"/>
            <a:ext cx="5301457" cy="4895815"/>
          </a:xfrm>
          <a:prstGeom prst="rect">
            <a:avLst/>
          </a:prstGeom>
        </p:spPr>
        <p:txBody>
          <a:bodyPr anchor="t" rtlCol="false" tIns="0" lIns="0" bIns="0" rIns="0">
            <a:spAutoFit/>
          </a:bodyPr>
          <a:lstStyle/>
          <a:p>
            <a:pPr marL="800983" indent="-400492" lvl="1">
              <a:lnSpc>
                <a:spcPts val="7902"/>
              </a:lnSpc>
              <a:buFont typeface="Arial"/>
              <a:buChar char="•"/>
            </a:pPr>
            <a:r>
              <a:rPr lang="en-US" sz="3709">
                <a:solidFill>
                  <a:srgbClr val="000000"/>
                </a:solidFill>
                <a:latin typeface="Montserrat"/>
              </a:rPr>
              <a:t>NumPy</a:t>
            </a:r>
          </a:p>
          <a:p>
            <a:pPr marL="800983" indent="-400492" lvl="1">
              <a:lnSpc>
                <a:spcPts val="7902"/>
              </a:lnSpc>
              <a:buFont typeface="Arial"/>
              <a:buChar char="•"/>
            </a:pPr>
            <a:r>
              <a:rPr lang="en-US" sz="3709">
                <a:solidFill>
                  <a:srgbClr val="000000"/>
                </a:solidFill>
                <a:latin typeface="Montserrat"/>
              </a:rPr>
              <a:t>Matplotlib</a:t>
            </a:r>
          </a:p>
          <a:p>
            <a:pPr marL="800983" indent="-400492" lvl="1">
              <a:lnSpc>
                <a:spcPts val="7902"/>
              </a:lnSpc>
              <a:buFont typeface="Arial"/>
              <a:buChar char="•"/>
            </a:pPr>
            <a:r>
              <a:rPr lang="en-US" sz="3709">
                <a:solidFill>
                  <a:srgbClr val="000000"/>
                </a:solidFill>
                <a:latin typeface="Montserrat"/>
              </a:rPr>
              <a:t>Seaborn</a:t>
            </a:r>
          </a:p>
          <a:p>
            <a:pPr marL="800983" indent="-400492" lvl="1">
              <a:lnSpc>
                <a:spcPts val="7902"/>
              </a:lnSpc>
              <a:buFont typeface="Arial"/>
              <a:buChar char="•"/>
            </a:pPr>
            <a:r>
              <a:rPr lang="en-US" sz="3709">
                <a:solidFill>
                  <a:srgbClr val="000000"/>
                </a:solidFill>
                <a:latin typeface="Montserrat"/>
              </a:rPr>
              <a:t>Scikit-Learn</a:t>
            </a:r>
          </a:p>
          <a:p>
            <a:pPr marL="800983" indent="-400492" lvl="1">
              <a:lnSpc>
                <a:spcPts val="7902"/>
              </a:lnSpc>
              <a:buFont typeface="Arial"/>
              <a:buChar char="•"/>
            </a:pPr>
            <a:r>
              <a:rPr lang="en-US" sz="3709">
                <a:solidFill>
                  <a:srgbClr val="000000"/>
                </a:solidFill>
                <a:latin typeface="Montserrat"/>
              </a:rPr>
              <a:t>Web Development</a:t>
            </a:r>
          </a:p>
        </p:txBody>
      </p:sp>
      <p:grpSp>
        <p:nvGrpSpPr>
          <p:cNvPr name="Group 10" id="10"/>
          <p:cNvGrpSpPr/>
          <p:nvPr/>
        </p:nvGrpSpPr>
        <p:grpSpPr>
          <a:xfrm rot="-10800000">
            <a:off x="-538559" y="7363206"/>
            <a:ext cx="3538732" cy="3792752"/>
            <a:chOff x="0" y="0"/>
            <a:chExt cx="4718310" cy="5057002"/>
          </a:xfrm>
        </p:grpSpPr>
        <p:grpSp>
          <p:nvGrpSpPr>
            <p:cNvPr name="Group 11" id="11"/>
            <p:cNvGrpSpPr/>
            <p:nvPr/>
          </p:nvGrpSpPr>
          <p:grpSpPr>
            <a:xfrm rot="-10800000">
              <a:off x="0" y="0"/>
              <a:ext cx="4640411" cy="4018617"/>
              <a:chOff x="0" y="0"/>
              <a:chExt cx="3619627" cy="3134614"/>
            </a:xfrm>
          </p:grpSpPr>
          <p:sp>
            <p:nvSpPr>
              <p:cNvPr name="Freeform 12" id="12"/>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3" id="13"/>
            <p:cNvGrpSpPr/>
            <p:nvPr/>
          </p:nvGrpSpPr>
          <p:grpSpPr>
            <a:xfrm rot="-10800000">
              <a:off x="2320205" y="2980233"/>
              <a:ext cx="2398105" cy="2076770"/>
              <a:chOff x="0" y="0"/>
              <a:chExt cx="3619627" cy="3134614"/>
            </a:xfrm>
          </p:grpSpPr>
          <p:sp>
            <p:nvSpPr>
              <p:cNvPr name="Freeform 14" id="14"/>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10800000">
            <a:off x="-1904445" y="-3912616"/>
            <a:ext cx="12056656" cy="5862279"/>
            <a:chOff x="0" y="0"/>
            <a:chExt cx="11048529" cy="5372100"/>
          </a:xfrm>
        </p:grpSpPr>
        <p:sp>
          <p:nvSpPr>
            <p:cNvPr name="Freeform 3" id="3"/>
            <p:cNvSpPr/>
            <p:nvPr/>
          </p:nvSpPr>
          <p:spPr>
            <a:xfrm>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4" id="4"/>
          <p:cNvGrpSpPr/>
          <p:nvPr/>
        </p:nvGrpSpPr>
        <p:grpSpPr>
          <a:xfrm rot="0">
            <a:off x="8883253" y="-1099036"/>
            <a:ext cx="2537916" cy="2198072"/>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6" id="6"/>
          <p:cNvSpPr txBox="true"/>
          <p:nvPr/>
        </p:nvSpPr>
        <p:spPr>
          <a:xfrm rot="0">
            <a:off x="2822578" y="357188"/>
            <a:ext cx="5501581" cy="9810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Design Modules</a:t>
            </a:r>
          </a:p>
        </p:txBody>
      </p:sp>
      <p:sp>
        <p:nvSpPr>
          <p:cNvPr name="TextBox 7" id="7"/>
          <p:cNvSpPr txBox="true"/>
          <p:nvPr/>
        </p:nvSpPr>
        <p:spPr>
          <a:xfrm rot="0">
            <a:off x="1028700" y="423863"/>
            <a:ext cx="1535230" cy="1209675"/>
          </a:xfrm>
          <a:prstGeom prst="rect">
            <a:avLst/>
          </a:prstGeom>
        </p:spPr>
        <p:txBody>
          <a:bodyPr anchor="t" rtlCol="false" tIns="0" lIns="0" bIns="0" rIns="0">
            <a:spAutoFit/>
          </a:bodyPr>
          <a:lstStyle/>
          <a:p>
            <a:pPr>
              <a:lnSpc>
                <a:spcPts val="9597"/>
              </a:lnSpc>
            </a:pPr>
            <a:r>
              <a:rPr lang="en-US" sz="7998">
                <a:solidFill>
                  <a:srgbClr val="00A181"/>
                </a:solidFill>
                <a:latin typeface="League Spartan Bold"/>
              </a:rPr>
              <a:t>03</a:t>
            </a:r>
          </a:p>
        </p:txBody>
      </p:sp>
      <p:sp>
        <p:nvSpPr>
          <p:cNvPr name="TextBox 8" id="8"/>
          <p:cNvSpPr txBox="true"/>
          <p:nvPr/>
        </p:nvSpPr>
        <p:spPr>
          <a:xfrm rot="0">
            <a:off x="6352506" y="2203898"/>
            <a:ext cx="5582988" cy="1038225"/>
          </a:xfrm>
          <a:prstGeom prst="rect">
            <a:avLst/>
          </a:prstGeom>
        </p:spPr>
        <p:txBody>
          <a:bodyPr anchor="t" rtlCol="false" tIns="0" lIns="0" bIns="0" rIns="0">
            <a:spAutoFit/>
          </a:bodyPr>
          <a:lstStyle/>
          <a:p>
            <a:pPr algn="ctr">
              <a:lnSpc>
                <a:spcPts val="8400"/>
              </a:lnSpc>
            </a:pPr>
            <a:r>
              <a:rPr lang="en-US" sz="6000">
                <a:solidFill>
                  <a:srgbClr val="A4E473"/>
                </a:solidFill>
                <a:latin typeface="Fira Sans Medium"/>
              </a:rPr>
              <a:t>Gamification</a:t>
            </a:r>
          </a:p>
        </p:txBody>
      </p:sp>
      <p:grpSp>
        <p:nvGrpSpPr>
          <p:cNvPr name="Group 9" id="9"/>
          <p:cNvGrpSpPr/>
          <p:nvPr/>
        </p:nvGrpSpPr>
        <p:grpSpPr>
          <a:xfrm rot="0">
            <a:off x="1293090" y="3937448"/>
            <a:ext cx="15701821" cy="5638117"/>
            <a:chOff x="0" y="0"/>
            <a:chExt cx="20935761" cy="7517489"/>
          </a:xfrm>
        </p:grpSpPr>
        <p:pic>
          <p:nvPicPr>
            <p:cNvPr name="Picture 10" id="10"/>
            <p:cNvPicPr>
              <a:picLocks noChangeAspect="true"/>
            </p:cNvPicPr>
            <p:nvPr/>
          </p:nvPicPr>
          <p:blipFill>
            <a:blip r:embed="rId2"/>
            <a:srcRect l="0" t="0" r="0" b="0"/>
            <a:stretch>
              <a:fillRect/>
            </a:stretch>
          </p:blipFill>
          <p:spPr>
            <a:xfrm flipH="false" flipV="false" rot="0">
              <a:off x="11598875" y="0"/>
              <a:ext cx="9336886" cy="7469509"/>
            </a:xfrm>
            <a:prstGeom prst="rect">
              <a:avLst/>
            </a:prstGeom>
          </p:spPr>
        </p:pic>
        <p:pic>
          <p:nvPicPr>
            <p:cNvPr name="Picture 11" id="11"/>
            <p:cNvPicPr>
              <a:picLocks noChangeAspect="true"/>
            </p:cNvPicPr>
            <p:nvPr/>
          </p:nvPicPr>
          <p:blipFill>
            <a:blip r:embed="rId3"/>
            <a:srcRect l="0" t="0" r="0" b="0"/>
            <a:stretch>
              <a:fillRect/>
            </a:stretch>
          </p:blipFill>
          <p:spPr>
            <a:xfrm flipH="false" flipV="false" rot="0">
              <a:off x="0" y="0"/>
              <a:ext cx="9396861" cy="7517489"/>
            </a:xfrm>
            <a:prstGeom prst="rect">
              <a:avLst/>
            </a:prstGeom>
          </p:spPr>
        </p:pic>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10800000">
            <a:off x="-1904445" y="-4030176"/>
            <a:ext cx="12056656" cy="5862279"/>
            <a:chOff x="0" y="0"/>
            <a:chExt cx="11048529" cy="5372100"/>
          </a:xfrm>
        </p:grpSpPr>
        <p:sp>
          <p:nvSpPr>
            <p:cNvPr name="Freeform 3" id="3"/>
            <p:cNvSpPr/>
            <p:nvPr/>
          </p:nvSpPr>
          <p:spPr>
            <a:xfrm>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4" id="4"/>
          <p:cNvGrpSpPr/>
          <p:nvPr/>
        </p:nvGrpSpPr>
        <p:grpSpPr>
          <a:xfrm rot="0">
            <a:off x="8883253" y="-1099036"/>
            <a:ext cx="2537916" cy="2198072"/>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pic>
        <p:nvPicPr>
          <p:cNvPr name="Picture 6" id="6"/>
          <p:cNvPicPr>
            <a:picLocks noChangeAspect="true"/>
          </p:cNvPicPr>
          <p:nvPr/>
        </p:nvPicPr>
        <p:blipFill>
          <a:blip r:embed="rId2"/>
          <a:srcRect l="0" t="0" r="41042" b="3399"/>
          <a:stretch>
            <a:fillRect/>
          </a:stretch>
        </p:blipFill>
        <p:spPr>
          <a:xfrm flipH="false" flipV="false" rot="0">
            <a:off x="10152211" y="3323427"/>
            <a:ext cx="5944694" cy="6156195"/>
          </a:xfrm>
          <a:prstGeom prst="rect">
            <a:avLst/>
          </a:prstGeom>
        </p:spPr>
      </p:pic>
      <p:sp>
        <p:nvSpPr>
          <p:cNvPr name="TextBox 7" id="7"/>
          <p:cNvSpPr txBox="true"/>
          <p:nvPr/>
        </p:nvSpPr>
        <p:spPr>
          <a:xfrm rot="0">
            <a:off x="2822578" y="357188"/>
            <a:ext cx="5501581" cy="9810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Design Modules</a:t>
            </a:r>
          </a:p>
        </p:txBody>
      </p:sp>
      <p:sp>
        <p:nvSpPr>
          <p:cNvPr name="TextBox 8" id="8"/>
          <p:cNvSpPr txBox="true"/>
          <p:nvPr/>
        </p:nvSpPr>
        <p:spPr>
          <a:xfrm rot="0">
            <a:off x="1028700" y="423863"/>
            <a:ext cx="1535230" cy="1209675"/>
          </a:xfrm>
          <a:prstGeom prst="rect">
            <a:avLst/>
          </a:prstGeom>
        </p:spPr>
        <p:txBody>
          <a:bodyPr anchor="t" rtlCol="false" tIns="0" lIns="0" bIns="0" rIns="0">
            <a:spAutoFit/>
          </a:bodyPr>
          <a:lstStyle/>
          <a:p>
            <a:pPr>
              <a:lnSpc>
                <a:spcPts val="9597"/>
              </a:lnSpc>
            </a:pPr>
            <a:r>
              <a:rPr lang="en-US" sz="7998">
                <a:solidFill>
                  <a:srgbClr val="00A181"/>
                </a:solidFill>
                <a:latin typeface="League Spartan Bold"/>
              </a:rPr>
              <a:t>03</a:t>
            </a:r>
          </a:p>
        </p:txBody>
      </p:sp>
      <p:sp>
        <p:nvSpPr>
          <p:cNvPr name="TextBox 9" id="9"/>
          <p:cNvSpPr txBox="true"/>
          <p:nvPr/>
        </p:nvSpPr>
        <p:spPr>
          <a:xfrm rot="0">
            <a:off x="6352506" y="1897457"/>
            <a:ext cx="5582988" cy="1038225"/>
          </a:xfrm>
          <a:prstGeom prst="rect">
            <a:avLst/>
          </a:prstGeom>
        </p:spPr>
        <p:txBody>
          <a:bodyPr anchor="t" rtlCol="false" tIns="0" lIns="0" bIns="0" rIns="0">
            <a:spAutoFit/>
          </a:bodyPr>
          <a:lstStyle/>
          <a:p>
            <a:pPr algn="ctr">
              <a:lnSpc>
                <a:spcPts val="8400"/>
              </a:lnSpc>
            </a:pPr>
            <a:r>
              <a:rPr lang="en-US" sz="6000">
                <a:solidFill>
                  <a:srgbClr val="A4E473"/>
                </a:solidFill>
                <a:latin typeface="Fira Sans Medium"/>
              </a:rPr>
              <a:t>Tkinter - GUI</a:t>
            </a:r>
          </a:p>
        </p:txBody>
      </p:sp>
      <p:sp>
        <p:nvSpPr>
          <p:cNvPr name="TextBox 10" id="10"/>
          <p:cNvSpPr txBox="true"/>
          <p:nvPr/>
        </p:nvSpPr>
        <p:spPr>
          <a:xfrm rot="0">
            <a:off x="1068102" y="3151977"/>
            <a:ext cx="7815152" cy="6756269"/>
          </a:xfrm>
          <a:prstGeom prst="rect">
            <a:avLst/>
          </a:prstGeom>
        </p:spPr>
        <p:txBody>
          <a:bodyPr anchor="t" rtlCol="false" tIns="0" lIns="0" bIns="0" rIns="0">
            <a:spAutoFit/>
          </a:bodyPr>
          <a:lstStyle/>
          <a:p>
            <a:pPr algn="just" marL="563889" indent="-281945" lvl="1">
              <a:lnSpc>
                <a:spcPts val="4910"/>
              </a:lnSpc>
              <a:buFont typeface="Arial"/>
              <a:buChar char="•"/>
            </a:pPr>
            <a:r>
              <a:rPr lang="en-US" sz="2611" spc="41">
                <a:solidFill>
                  <a:srgbClr val="DAE1E3"/>
                </a:solidFill>
                <a:latin typeface="Montserrat Bold"/>
              </a:rPr>
              <a:t>Tkinter is the inbuilt python module that is used to create GUI applications.</a:t>
            </a:r>
          </a:p>
          <a:p>
            <a:pPr algn="just" marL="563889" indent="-281945" lvl="1">
              <a:lnSpc>
                <a:spcPts val="4910"/>
              </a:lnSpc>
              <a:buFont typeface="Arial"/>
              <a:buChar char="•"/>
            </a:pPr>
            <a:r>
              <a:rPr lang="en-US" sz="2611" spc="41">
                <a:solidFill>
                  <a:srgbClr val="DAE1E3"/>
                </a:solidFill>
                <a:latin typeface="Montserrat Bold"/>
              </a:rPr>
              <a:t>(GUI) is a form of user interface which allows users to interact with computers through visual indicators using items such as icons, menus, windows, etc. It has advantages over the Command Line Interface(CLI)</a:t>
            </a:r>
          </a:p>
          <a:p>
            <a:pPr algn="just" marL="563889" indent="-281945" lvl="1">
              <a:lnSpc>
                <a:spcPts val="4910"/>
              </a:lnSpc>
              <a:buFont typeface="Arial"/>
              <a:buChar char="•"/>
            </a:pPr>
            <a:r>
              <a:rPr lang="en-US" sz="2611" spc="41">
                <a:solidFill>
                  <a:srgbClr val="DAE1E3"/>
                </a:solidFill>
                <a:latin typeface="Montserrat Bold"/>
              </a:rPr>
              <a:t>Our older version of Tkinter's graphical user interface.</a:t>
            </a:r>
          </a:p>
          <a:p>
            <a:pPr algn="just">
              <a:lnSpc>
                <a:spcPts val="491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10800000">
            <a:off x="-1904445" y="-4228742"/>
            <a:ext cx="12056656" cy="5862279"/>
            <a:chOff x="0" y="0"/>
            <a:chExt cx="11048529" cy="5372100"/>
          </a:xfrm>
        </p:grpSpPr>
        <p:sp>
          <p:nvSpPr>
            <p:cNvPr name="Freeform 3" id="3"/>
            <p:cNvSpPr/>
            <p:nvPr/>
          </p:nvSpPr>
          <p:spPr>
            <a:xfrm>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4" id="4"/>
          <p:cNvGrpSpPr/>
          <p:nvPr/>
        </p:nvGrpSpPr>
        <p:grpSpPr>
          <a:xfrm rot="0">
            <a:off x="8883253" y="-1099036"/>
            <a:ext cx="2537916" cy="2198072"/>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pic>
        <p:nvPicPr>
          <p:cNvPr name="Picture 6" id="6"/>
          <p:cNvPicPr>
            <a:picLocks noChangeAspect="true"/>
          </p:cNvPicPr>
          <p:nvPr/>
        </p:nvPicPr>
        <p:blipFill>
          <a:blip r:embed="rId2"/>
          <a:srcRect l="0" t="7613" r="0" b="0"/>
          <a:stretch>
            <a:fillRect/>
          </a:stretch>
        </p:blipFill>
        <p:spPr>
          <a:xfrm flipH="false" flipV="false" rot="0">
            <a:off x="8324159" y="4086592"/>
            <a:ext cx="9270772" cy="5171708"/>
          </a:xfrm>
          <a:prstGeom prst="rect">
            <a:avLst/>
          </a:prstGeom>
        </p:spPr>
      </p:pic>
      <p:sp>
        <p:nvSpPr>
          <p:cNvPr name="TextBox 7" id="7"/>
          <p:cNvSpPr txBox="true"/>
          <p:nvPr/>
        </p:nvSpPr>
        <p:spPr>
          <a:xfrm rot="0">
            <a:off x="2822578" y="357188"/>
            <a:ext cx="5501581" cy="9810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Design Modules</a:t>
            </a:r>
          </a:p>
        </p:txBody>
      </p:sp>
      <p:sp>
        <p:nvSpPr>
          <p:cNvPr name="TextBox 8" id="8"/>
          <p:cNvSpPr txBox="true"/>
          <p:nvPr/>
        </p:nvSpPr>
        <p:spPr>
          <a:xfrm rot="0">
            <a:off x="1028700" y="423863"/>
            <a:ext cx="1535230" cy="1209675"/>
          </a:xfrm>
          <a:prstGeom prst="rect">
            <a:avLst/>
          </a:prstGeom>
        </p:spPr>
        <p:txBody>
          <a:bodyPr anchor="t" rtlCol="false" tIns="0" lIns="0" bIns="0" rIns="0">
            <a:spAutoFit/>
          </a:bodyPr>
          <a:lstStyle/>
          <a:p>
            <a:pPr>
              <a:lnSpc>
                <a:spcPts val="9597"/>
              </a:lnSpc>
            </a:pPr>
            <a:r>
              <a:rPr lang="en-US" sz="7998">
                <a:solidFill>
                  <a:srgbClr val="00A181"/>
                </a:solidFill>
                <a:latin typeface="League Spartan Bold"/>
              </a:rPr>
              <a:t>03</a:t>
            </a:r>
          </a:p>
        </p:txBody>
      </p:sp>
      <p:sp>
        <p:nvSpPr>
          <p:cNvPr name="TextBox 9" id="9"/>
          <p:cNvSpPr txBox="true"/>
          <p:nvPr/>
        </p:nvSpPr>
        <p:spPr>
          <a:xfrm rot="0">
            <a:off x="6352506" y="1897457"/>
            <a:ext cx="5582988" cy="1038225"/>
          </a:xfrm>
          <a:prstGeom prst="rect">
            <a:avLst/>
          </a:prstGeom>
        </p:spPr>
        <p:txBody>
          <a:bodyPr anchor="t" rtlCol="false" tIns="0" lIns="0" bIns="0" rIns="0">
            <a:spAutoFit/>
          </a:bodyPr>
          <a:lstStyle/>
          <a:p>
            <a:pPr algn="ctr">
              <a:lnSpc>
                <a:spcPts val="8400"/>
              </a:lnSpc>
            </a:pPr>
            <a:r>
              <a:rPr lang="en-US" sz="6000">
                <a:solidFill>
                  <a:srgbClr val="A4E473"/>
                </a:solidFill>
                <a:latin typeface="Fira Sans Medium"/>
              </a:rPr>
              <a:t>Tkinter - GUI</a:t>
            </a:r>
          </a:p>
        </p:txBody>
      </p:sp>
      <p:sp>
        <p:nvSpPr>
          <p:cNvPr name="TextBox 10" id="10"/>
          <p:cNvSpPr txBox="true"/>
          <p:nvPr/>
        </p:nvSpPr>
        <p:spPr>
          <a:xfrm rot="0">
            <a:off x="1028700" y="3829417"/>
            <a:ext cx="6840363" cy="4514822"/>
          </a:xfrm>
          <a:prstGeom prst="rect">
            <a:avLst/>
          </a:prstGeom>
        </p:spPr>
        <p:txBody>
          <a:bodyPr anchor="t" rtlCol="false" tIns="0" lIns="0" bIns="0" rIns="0">
            <a:spAutoFit/>
          </a:bodyPr>
          <a:lstStyle/>
          <a:p>
            <a:pPr algn="just" marL="563889" indent="-281945" lvl="1">
              <a:lnSpc>
                <a:spcPts val="5824"/>
              </a:lnSpc>
              <a:buFont typeface="Arial"/>
              <a:buChar char="•"/>
            </a:pPr>
            <a:r>
              <a:rPr lang="en-US" sz="2611" spc="41">
                <a:solidFill>
                  <a:srgbClr val="DAE1E3"/>
                </a:solidFill>
                <a:latin typeface="Montserrat Bold"/>
              </a:rPr>
              <a:t>It is widely used and easy to work with.</a:t>
            </a:r>
          </a:p>
          <a:p>
            <a:pPr algn="just" marL="563889" indent="-281945" lvl="1">
              <a:lnSpc>
                <a:spcPts val="6294"/>
              </a:lnSpc>
              <a:buFont typeface="Arial"/>
              <a:buChar char="•"/>
            </a:pPr>
            <a:r>
              <a:rPr lang="en-US" sz="2611" spc="41">
                <a:solidFill>
                  <a:srgbClr val="DAE1E3"/>
                </a:solidFill>
                <a:latin typeface="Montserrat Bold"/>
              </a:rPr>
              <a:t>That's why, we have used it for the questionnaire.</a:t>
            </a:r>
          </a:p>
          <a:p>
            <a:pPr algn="just" marL="563889" indent="-281945" lvl="1">
              <a:lnSpc>
                <a:spcPts val="6294"/>
              </a:lnSpc>
              <a:buFont typeface="Arial"/>
              <a:buChar char="•"/>
            </a:pPr>
            <a:r>
              <a:rPr lang="en-US" sz="2611" spc="41">
                <a:solidFill>
                  <a:srgbClr val="DAE1E3"/>
                </a:solidFill>
                <a:latin typeface="Montserrat Bold"/>
              </a:rPr>
              <a:t>Our newer version of Tkinter's graphical user interface.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DAFRsN_UQ-c</dc:identifier>
  <dcterms:modified xsi:type="dcterms:W3CDTF">2011-08-01T06:04:30Z</dcterms:modified>
  <cp:revision>1</cp:revision>
  <dc:title>Sunhacks Final </dc:title>
</cp:coreProperties>
</file>

<file path=docProps/thumbnail.jpeg>
</file>